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24"/>
  </p:notesMasterIdLst>
  <p:sldIdLst>
    <p:sldId id="268" r:id="rId2"/>
    <p:sldId id="269" r:id="rId3"/>
    <p:sldId id="372" r:id="rId4"/>
    <p:sldId id="353" r:id="rId5"/>
    <p:sldId id="384" r:id="rId6"/>
    <p:sldId id="352" r:id="rId7"/>
    <p:sldId id="377" r:id="rId8"/>
    <p:sldId id="385" r:id="rId9"/>
    <p:sldId id="343" r:id="rId10"/>
    <p:sldId id="348" r:id="rId11"/>
    <p:sldId id="362" r:id="rId12"/>
    <p:sldId id="346" r:id="rId13"/>
    <p:sldId id="344" r:id="rId14"/>
    <p:sldId id="354" r:id="rId15"/>
    <p:sldId id="379" r:id="rId16"/>
    <p:sldId id="383" r:id="rId17"/>
    <p:sldId id="364" r:id="rId18"/>
    <p:sldId id="363" r:id="rId19"/>
    <p:sldId id="368" r:id="rId20"/>
    <p:sldId id="366" r:id="rId21"/>
    <p:sldId id="378" r:id="rId22"/>
    <p:sldId id="380" r:id="rId23"/>
  </p:sldIdLst>
  <p:sldSz cx="9144000" cy="6858000" type="screen4x3"/>
  <p:notesSz cx="9945688"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0" autoAdjust="0"/>
    <p:restoredTop sz="86428" autoAdjust="0"/>
  </p:normalViewPr>
  <p:slideViewPr>
    <p:cSldViewPr snapToGrid="0">
      <p:cViewPr varScale="1">
        <p:scale>
          <a:sx n="91" d="100"/>
          <a:sy n="91" d="100"/>
        </p:scale>
        <p:origin x="1408" y="64"/>
      </p:cViewPr>
      <p:guideLst/>
    </p:cSldViewPr>
  </p:slideViewPr>
  <p:outlineViewPr>
    <p:cViewPr>
      <p:scale>
        <a:sx n="33" d="100"/>
        <a:sy n="33" d="100"/>
      </p:scale>
      <p:origin x="0" y="-1426"/>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00" d="100"/>
          <a:sy n="100" d="100"/>
        </p:scale>
        <p:origin x="1426"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10063" cy="3444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34038" y="0"/>
            <a:ext cx="4310062" cy="344488"/>
          </a:xfrm>
          <a:prstGeom prst="rect">
            <a:avLst/>
          </a:prstGeom>
        </p:spPr>
        <p:txBody>
          <a:bodyPr vert="horz" lIns="91440" tIns="45720" rIns="91440" bIns="45720" rtlCol="0"/>
          <a:lstStyle>
            <a:lvl1pPr algn="r">
              <a:defRPr sz="1200"/>
            </a:lvl1pPr>
          </a:lstStyle>
          <a:p>
            <a:fld id="{F3FA5EDC-8579-4A5F-B93C-B31B9AADA584}" type="datetimeFigureOut">
              <a:rPr kumimoji="1" lang="ja-JP" altLang="en-US" smtClean="0"/>
              <a:t>2019/1/22</a:t>
            </a:fld>
            <a:endParaRPr kumimoji="1" lang="ja-JP" altLang="en-US"/>
          </a:p>
        </p:txBody>
      </p:sp>
      <p:sp>
        <p:nvSpPr>
          <p:cNvPr id="4" name="スライド イメージ プレースホルダー 3"/>
          <p:cNvSpPr>
            <a:spLocks noGrp="1" noRot="1" noChangeAspect="1"/>
          </p:cNvSpPr>
          <p:nvPr>
            <p:ph type="sldImg" idx="2"/>
          </p:nvPr>
        </p:nvSpPr>
        <p:spPr>
          <a:xfrm>
            <a:off x="3430588" y="857250"/>
            <a:ext cx="3086100"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5363" y="3300413"/>
            <a:ext cx="7956550" cy="270033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513"/>
            <a:ext cx="4310063" cy="3444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34038" y="6513513"/>
            <a:ext cx="4310062" cy="344487"/>
          </a:xfrm>
          <a:prstGeom prst="rect">
            <a:avLst/>
          </a:prstGeom>
        </p:spPr>
        <p:txBody>
          <a:bodyPr vert="horz" lIns="91440" tIns="45720" rIns="91440" bIns="45720" rtlCol="0" anchor="b"/>
          <a:lstStyle>
            <a:lvl1pPr algn="r">
              <a:defRPr sz="1200"/>
            </a:lvl1pPr>
          </a:lstStyle>
          <a:p>
            <a:fld id="{93C69EBD-95F2-43D5-8B5F-494B36B608FF}" type="slidenum">
              <a:rPr kumimoji="1" lang="ja-JP" altLang="en-US" smtClean="0"/>
              <a:t>‹#›</a:t>
            </a:fld>
            <a:endParaRPr kumimoji="1" lang="ja-JP" altLang="en-US"/>
          </a:p>
        </p:txBody>
      </p:sp>
    </p:spTree>
    <p:extLst>
      <p:ext uri="{BB962C8B-B14F-4D97-AF65-F5344CB8AC3E}">
        <p14:creationId xmlns:p14="http://schemas.microsoft.com/office/powerpoint/2010/main" val="4354874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東京玉川ライオンズクラブ　５０年の歩み</a:t>
            </a:r>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1</a:t>
            </a:fld>
            <a:endParaRPr kumimoji="1" lang="ja-JP" altLang="en-US"/>
          </a:p>
        </p:txBody>
      </p:sp>
    </p:spTree>
    <p:extLst>
      <p:ext uri="{BB962C8B-B14F-4D97-AF65-F5344CB8AC3E}">
        <p14:creationId xmlns:p14="http://schemas.microsoft.com/office/powerpoint/2010/main" val="2066961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また２５周年の記念事業メインアクティビティとして、</a:t>
            </a:r>
            <a:r>
              <a:rPr kumimoji="1" lang="ja-JP" altLang="ja-JP" sz="1200" kern="1200" dirty="0" err="1">
                <a:solidFill>
                  <a:schemeClr val="tx1"/>
                </a:solidFill>
                <a:effectLst/>
                <a:latin typeface="+mn-lt"/>
                <a:ea typeface="+mn-ea"/>
                <a:cs typeface="+mn-cs"/>
              </a:rPr>
              <a:t>ちびっ</a:t>
            </a:r>
            <a:r>
              <a:rPr kumimoji="1" lang="ja-JP" altLang="ja-JP" sz="1200" kern="1200" dirty="0">
                <a:solidFill>
                  <a:schemeClr val="tx1"/>
                </a:solidFill>
                <a:effectLst/>
                <a:latin typeface="+mn-lt"/>
                <a:ea typeface="+mn-ea"/>
                <a:cs typeface="+mn-cs"/>
              </a:rPr>
              <a:t>子野球教室がスタートしました。日本体育大学野球部の協力を得て、地域の小学生に野球の指導を行う青少年育成活動が開始されました。現在も毎年小学生野球大会ではホームランバッタ全員にホームラン記念メダルを授与しています。</a:t>
            </a:r>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10</a:t>
            </a:fld>
            <a:endParaRPr kumimoji="1" lang="ja-JP" altLang="en-US"/>
          </a:p>
        </p:txBody>
      </p:sp>
    </p:spTree>
    <p:extLst>
      <p:ext uri="{BB962C8B-B14F-4D97-AF65-F5344CB8AC3E}">
        <p14:creationId xmlns:p14="http://schemas.microsoft.com/office/powerpoint/2010/main" val="3263055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1998</a:t>
            </a:r>
            <a:r>
              <a:rPr kumimoji="1" lang="ja-JP" altLang="ja-JP" sz="1200" kern="1200" dirty="0">
                <a:solidFill>
                  <a:schemeClr val="tx1"/>
                </a:solidFill>
                <a:effectLst/>
                <a:latin typeface="+mn-lt"/>
                <a:ea typeface="+mn-ea"/>
                <a:cs typeface="+mn-cs"/>
              </a:rPr>
              <a:t>年７月、創立３０周年記念事業として地域の小中学生や保護者４００名を招き「青少年を麻薬・覚せい剤から守る集い」を玉川区民会館で開催されました。</a:t>
            </a:r>
          </a:p>
          <a:p>
            <a:r>
              <a:rPr kumimoji="1" lang="ja-JP" altLang="ja-JP" sz="1200" kern="1200" dirty="0">
                <a:solidFill>
                  <a:schemeClr val="tx1"/>
                </a:solidFill>
                <a:effectLst/>
                <a:latin typeface="+mn-lt"/>
                <a:ea typeface="+mn-ea"/>
                <a:cs typeface="+mn-cs"/>
              </a:rPr>
              <a:t>俳優の牟田悌三さんがコーディネーターを務め、現参議院議員と有田芳生先生を始めとする知識人によるパネルディスカッションが行われた。このイベントをきっかけに現在も毎年玉川地域の中学校６校に薬物乱用防止講習を継続開催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11</a:t>
            </a:fld>
            <a:endParaRPr kumimoji="1" lang="ja-JP" altLang="en-US"/>
          </a:p>
        </p:txBody>
      </p:sp>
    </p:spTree>
    <p:extLst>
      <p:ext uri="{BB962C8B-B14F-4D97-AF65-F5344CB8AC3E}">
        <p14:creationId xmlns:p14="http://schemas.microsoft.com/office/powerpoint/2010/main" val="32958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創立２５周年の記念事業は世田谷ボランティア協会と共催し社会福祉法人東京光の家の</a:t>
            </a:r>
          </a:p>
          <a:p>
            <a:r>
              <a:rPr kumimoji="1" lang="ja-JP" altLang="ja-JP" sz="1200" kern="1200" dirty="0">
                <a:solidFill>
                  <a:schemeClr val="tx1"/>
                </a:solidFill>
                <a:effectLst/>
                <a:latin typeface="+mn-lt"/>
                <a:ea typeface="+mn-ea"/>
                <a:cs typeface="+mn-cs"/>
              </a:rPr>
              <a:t>協力を得て「新生園」の盲重複障害者９名による「正秋バンドコンサート」を</a:t>
            </a:r>
            <a:r>
              <a:rPr kumimoji="1" lang="ja-JP" altLang="en-US" sz="1200" kern="1200" dirty="0">
                <a:solidFill>
                  <a:schemeClr val="tx1"/>
                </a:solidFill>
                <a:effectLst/>
                <a:latin typeface="+mn-lt"/>
                <a:ea typeface="+mn-ea"/>
                <a:cs typeface="+mn-cs"/>
              </a:rPr>
              <a:t>玉川聖学院</a:t>
            </a:r>
            <a:r>
              <a:rPr kumimoji="1" lang="ja-JP" altLang="ja-JP" sz="1200" kern="1200" dirty="0">
                <a:solidFill>
                  <a:schemeClr val="tx1"/>
                </a:solidFill>
                <a:effectLst/>
                <a:latin typeface="+mn-lt"/>
                <a:ea typeface="+mn-ea"/>
                <a:cs typeface="+mn-cs"/>
              </a:rPr>
              <a:t>ホールで開催し、１０００名を超える聴衆に感動を与えることができました。</a:t>
            </a:r>
          </a:p>
          <a:p>
            <a:r>
              <a:rPr kumimoji="1" lang="ja-JP" altLang="ja-JP" sz="1200" kern="1200" dirty="0">
                <a:solidFill>
                  <a:schemeClr val="tx1"/>
                </a:solidFill>
                <a:effectLst/>
                <a:latin typeface="+mn-lt"/>
                <a:ea typeface="+mn-ea"/>
                <a:cs typeface="+mn-cs"/>
              </a:rPr>
              <a:t>またコンサートによる収益金１５０万円余りはＬＣＩＦへ視力ファースト指定献金するなど有効に使われました。</a:t>
            </a:r>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12</a:t>
            </a:fld>
            <a:endParaRPr kumimoji="1" lang="ja-JP" altLang="en-US"/>
          </a:p>
        </p:txBody>
      </p:sp>
    </p:spTree>
    <p:extLst>
      <p:ext uri="{BB962C8B-B14F-4D97-AF65-F5344CB8AC3E}">
        <p14:creationId xmlns:p14="http://schemas.microsoft.com/office/powerpoint/2010/main" val="49356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２００２年３月には玉川ライオンズクラブが親クラブとなり東京自由が丘ライオンズクラブがエクステンションし、東京プリンスホテルでチャーターナイト式典が開催されました。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13</a:t>
            </a:fld>
            <a:endParaRPr kumimoji="1" lang="ja-JP" altLang="en-US"/>
          </a:p>
        </p:txBody>
      </p:sp>
    </p:spTree>
    <p:extLst>
      <p:ext uri="{BB962C8B-B14F-4D97-AF65-F5344CB8AC3E}">
        <p14:creationId xmlns:p14="http://schemas.microsoft.com/office/powerpoint/2010/main" val="1847526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チャーターナイト</a:t>
            </a:r>
            <a:r>
              <a:rPr kumimoji="1" lang="ja-JP" altLang="ja-JP" sz="1200" kern="1200" dirty="0">
                <a:solidFill>
                  <a:schemeClr val="tx1"/>
                </a:solidFill>
                <a:effectLst/>
                <a:latin typeface="+mn-lt"/>
                <a:ea typeface="+mn-ea"/>
                <a:cs typeface="+mn-cs"/>
              </a:rPr>
              <a:t>３５周年</a:t>
            </a:r>
            <a:r>
              <a:rPr kumimoji="1" lang="ja-JP" altLang="en-US" sz="1200" kern="1200" dirty="0">
                <a:solidFill>
                  <a:schemeClr val="tx1"/>
                </a:solidFill>
                <a:effectLst/>
                <a:latin typeface="+mn-lt"/>
                <a:ea typeface="+mn-ea"/>
                <a:cs typeface="+mn-cs"/>
              </a:rPr>
              <a:t>、４０周年、４５周年</a:t>
            </a:r>
            <a:r>
              <a:rPr kumimoji="1" lang="ja-JP" altLang="ja-JP" sz="1200" kern="1200" dirty="0">
                <a:solidFill>
                  <a:schemeClr val="tx1"/>
                </a:solidFill>
                <a:effectLst/>
                <a:latin typeface="+mn-lt"/>
                <a:ea typeface="+mn-ea"/>
                <a:cs typeface="+mn-cs"/>
              </a:rPr>
              <a:t>の記念式典</a:t>
            </a:r>
            <a:r>
              <a:rPr kumimoji="1" lang="ja-JP" altLang="en-US" sz="1200" kern="1200" dirty="0">
                <a:solidFill>
                  <a:schemeClr val="tx1"/>
                </a:solidFill>
                <a:effectLst/>
                <a:latin typeface="+mn-lt"/>
                <a:ea typeface="+mn-ea"/>
                <a:cs typeface="+mn-cs"/>
              </a:rPr>
              <a:t>を経て今年５０周年を迎えることになりました。</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14</a:t>
            </a:fld>
            <a:endParaRPr kumimoji="1" lang="ja-JP" altLang="en-US"/>
          </a:p>
        </p:txBody>
      </p:sp>
    </p:spTree>
    <p:extLst>
      <p:ext uri="{BB962C8B-B14F-4D97-AF65-F5344CB8AC3E}">
        <p14:creationId xmlns:p14="http://schemas.microsoft.com/office/powerpoint/2010/main" val="4035045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クラブ創立以来、メンバーが力を合わせ、数多くの社会貢献アクティビティを実施しています。</a:t>
            </a:r>
          </a:p>
          <a:p>
            <a:r>
              <a:rPr kumimoji="1" lang="ja-JP" altLang="ja-JP" sz="1200" kern="1200" dirty="0">
                <a:solidFill>
                  <a:schemeClr val="tx1"/>
                </a:solidFill>
                <a:effectLst/>
                <a:latin typeface="+mn-lt"/>
                <a:ea typeface="+mn-ea"/>
                <a:cs typeface="+mn-cs"/>
              </a:rPr>
              <a:t>恒例となっている地域中学校での薬物乱用防止講習会。クラブ内に公認講師３名を有し、</a:t>
            </a:r>
          </a:p>
          <a:p>
            <a:r>
              <a:rPr kumimoji="1" lang="ja-JP" altLang="ja-JP" sz="1200" kern="1200" dirty="0">
                <a:solidFill>
                  <a:schemeClr val="tx1"/>
                </a:solidFill>
                <a:effectLst/>
                <a:latin typeface="+mn-lt"/>
                <a:ea typeface="+mn-ea"/>
                <a:cs typeface="+mn-cs"/>
              </a:rPr>
              <a:t>玉川警察署生活安全課の協力を得て、青少年の健全育成活動を進めています。</a:t>
            </a:r>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15</a:t>
            </a:fld>
            <a:endParaRPr kumimoji="1" lang="ja-JP" altLang="en-US"/>
          </a:p>
        </p:txBody>
      </p:sp>
    </p:spTree>
    <p:extLst>
      <p:ext uri="{BB962C8B-B14F-4D97-AF65-F5344CB8AC3E}">
        <p14:creationId xmlns:p14="http://schemas.microsoft.com/office/powerpoint/2010/main" val="3630260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毎年</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月に九品仏</a:t>
            </a:r>
            <a:r>
              <a:rPr kumimoji="1" lang="ja-JP" altLang="en-US" sz="1200" kern="1200" dirty="0">
                <a:solidFill>
                  <a:schemeClr val="tx1"/>
                </a:solidFill>
                <a:effectLst/>
                <a:latin typeface="+mn-lt"/>
                <a:ea typeface="+mn-ea"/>
                <a:cs typeface="+mn-cs"/>
              </a:rPr>
              <a:t>浄真寺</a:t>
            </a:r>
            <a:r>
              <a:rPr lang="ja-JP" altLang="ja-JP" dirty="0"/>
              <a:t>参道</a:t>
            </a:r>
            <a:r>
              <a:rPr lang="ja-JP" altLang="en-US" dirty="0"/>
              <a:t>で</a:t>
            </a:r>
            <a:r>
              <a:rPr lang="ja-JP" altLang="ja-JP" dirty="0"/>
              <a:t>開催される</a:t>
            </a:r>
            <a:r>
              <a:rPr kumimoji="1" lang="ja-JP" altLang="ja-JP" sz="1200" kern="1200" dirty="0" err="1">
                <a:solidFill>
                  <a:schemeClr val="tx1"/>
                </a:solidFill>
                <a:effectLst/>
                <a:latin typeface="+mn-lt"/>
                <a:ea typeface="+mn-ea"/>
                <a:cs typeface="+mn-cs"/>
              </a:rPr>
              <a:t>障がい</a:t>
            </a:r>
            <a:r>
              <a:rPr kumimoji="1" lang="ja-JP" altLang="ja-JP" sz="1200" kern="1200" dirty="0">
                <a:solidFill>
                  <a:schemeClr val="tx1"/>
                </a:solidFill>
                <a:effectLst/>
                <a:latin typeface="+mn-lt"/>
                <a:ea typeface="+mn-ea"/>
                <a:cs typeface="+mn-cs"/>
              </a:rPr>
              <a:t>者支援チャリティーバザー。</a:t>
            </a:r>
            <a:endParaRPr kumimoji="1" lang="en-US" altLang="ja-JP" sz="1200" kern="1200" dirty="0">
              <a:solidFill>
                <a:schemeClr val="tx1"/>
              </a:solidFill>
              <a:effectLst/>
              <a:latin typeface="+mn-lt"/>
              <a:ea typeface="+mn-ea"/>
              <a:cs typeface="+mn-cs"/>
            </a:endParaRPr>
          </a:p>
          <a:p>
            <a:r>
              <a:rPr kumimoji="1" lang="ja-JP" altLang="en-US" sz="1200" kern="1200" dirty="0" err="1">
                <a:solidFill>
                  <a:schemeClr val="tx1"/>
                </a:solidFill>
                <a:effectLst/>
                <a:latin typeface="+mn-lt"/>
                <a:ea typeface="+mn-ea"/>
                <a:cs typeface="+mn-cs"/>
              </a:rPr>
              <a:t>障がい</a:t>
            </a:r>
            <a:r>
              <a:rPr kumimoji="1" lang="ja-JP" altLang="en-US" sz="1200" kern="1200" dirty="0">
                <a:solidFill>
                  <a:schemeClr val="tx1"/>
                </a:solidFill>
                <a:effectLst/>
                <a:latin typeface="+mn-lt"/>
                <a:ea typeface="+mn-ea"/>
                <a:cs typeface="+mn-cs"/>
              </a:rPr>
              <a:t>者福祉施設で作られたクッキーや会員から集めた日常家庭品、衣服等を販売しています。</a:t>
            </a:r>
            <a:endParaRPr kumimoji="1" lang="en-US"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16</a:t>
            </a:fld>
            <a:endParaRPr kumimoji="1" lang="ja-JP" altLang="en-US"/>
          </a:p>
        </p:txBody>
      </p:sp>
    </p:spTree>
    <p:extLst>
      <p:ext uri="{BB962C8B-B14F-4D97-AF65-F5344CB8AC3E}">
        <p14:creationId xmlns:p14="http://schemas.microsoft.com/office/powerpoint/2010/main" val="3461367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玉川消防少年団の活動支援、玉川地区少年野球大会への助成、玉川交通安全ポスター展の助成、アドベンチャー</a:t>
            </a:r>
            <a:r>
              <a:rPr kumimoji="1" lang="en-US" altLang="ja-JP" sz="1200" kern="1200" dirty="0">
                <a:solidFill>
                  <a:schemeClr val="tx1"/>
                </a:solidFill>
                <a:effectLst/>
                <a:latin typeface="+mn-lt"/>
                <a:ea typeface="+mn-ea"/>
                <a:cs typeface="+mn-cs"/>
              </a:rPr>
              <a:t>in</a:t>
            </a:r>
            <a:r>
              <a:rPr kumimoji="1" lang="ja-JP" altLang="ja-JP" sz="1200" kern="1200" dirty="0">
                <a:solidFill>
                  <a:schemeClr val="tx1"/>
                </a:solidFill>
                <a:effectLst/>
                <a:latin typeface="+mn-lt"/>
                <a:ea typeface="+mn-ea"/>
                <a:cs typeface="+mn-cs"/>
              </a:rPr>
              <a:t>多摩川いかだ下り大会の協賛を長年継続しています。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17</a:t>
            </a:fld>
            <a:endParaRPr kumimoji="1" lang="ja-JP" altLang="en-US"/>
          </a:p>
        </p:txBody>
      </p:sp>
    </p:spTree>
    <p:extLst>
      <p:ext uri="{BB962C8B-B14F-4D97-AF65-F5344CB8AC3E}">
        <p14:creationId xmlns:p14="http://schemas.microsoft.com/office/powerpoint/2010/main" val="1705212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海外</a:t>
            </a:r>
            <a:r>
              <a:rPr kumimoji="1" lang="en-US" altLang="ja-JP" dirty="0"/>
              <a:t>YCE</a:t>
            </a:r>
            <a:r>
              <a:rPr kumimoji="1" lang="ja-JP" altLang="en-US" dirty="0"/>
              <a:t>生の受け入れ。</a:t>
            </a:r>
            <a:endParaRPr kumimoji="1" lang="en-US" altLang="ja-JP" dirty="0"/>
          </a:p>
          <a:p>
            <a:r>
              <a:rPr lang="ja-JP" altLang="en-US" dirty="0"/>
              <a:t>海外交換生に日本の文化、習慣を経験してもらっています。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18</a:t>
            </a:fld>
            <a:endParaRPr kumimoji="1" lang="ja-JP" altLang="en-US"/>
          </a:p>
        </p:txBody>
      </p:sp>
    </p:spTree>
    <p:extLst>
      <p:ext uri="{BB962C8B-B14F-4D97-AF65-F5344CB8AC3E}">
        <p14:creationId xmlns:p14="http://schemas.microsoft.com/office/powerpoint/2010/main" val="741689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月２回の例会を開催。和やかな雰囲気の中、活動報告が行われています。</a:t>
            </a:r>
          </a:p>
          <a:p>
            <a:r>
              <a:rPr kumimoji="1" lang="ja-JP" altLang="ja-JP" sz="1200" kern="1200" dirty="0">
                <a:solidFill>
                  <a:schemeClr val="tx1"/>
                </a:solidFill>
                <a:effectLst/>
                <a:latin typeface="+mn-lt"/>
                <a:ea typeface="+mn-ea"/>
                <a:cs typeface="+mn-cs"/>
              </a:rPr>
              <a:t>恒例のクリスマス家族例会ではメンバーのファミリーがクリスマスパーティーを楽しんでいます。</a:t>
            </a:r>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19</a:t>
            </a:fld>
            <a:endParaRPr kumimoji="1" lang="ja-JP" altLang="en-US"/>
          </a:p>
        </p:txBody>
      </p:sp>
    </p:spTree>
    <p:extLst>
      <p:ext uri="{BB962C8B-B14F-4D97-AF65-F5344CB8AC3E}">
        <p14:creationId xmlns:p14="http://schemas.microsoft.com/office/powerpoint/2010/main" val="651303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東京玉川ライオンズクラブは１９６８年６月３０日に結成され、同年１０月２１日にチャーターナイトを開催</a:t>
            </a:r>
            <a:r>
              <a:rPr lang="ja-JP" altLang="en-US" dirty="0"/>
              <a:t>、</a:t>
            </a:r>
            <a:endParaRPr lang="en-US" altLang="ja-JP" dirty="0"/>
          </a:p>
          <a:p>
            <a:r>
              <a:rPr lang="ja-JP" altLang="en-US" dirty="0"/>
              <a:t>東京都における第９０番目のライオンズクラブとして誕生しました。</a:t>
            </a:r>
            <a:endParaRPr lang="en-US" altLang="ja-JP" dirty="0"/>
          </a:p>
          <a:p>
            <a:endParaRPr lang="en-US" altLang="ja-JP" dirty="0"/>
          </a:p>
          <a:p>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2</a:t>
            </a:fld>
            <a:endParaRPr kumimoji="1" lang="ja-JP" altLang="en-US"/>
          </a:p>
        </p:txBody>
      </p:sp>
    </p:spTree>
    <p:extLst>
      <p:ext uri="{BB962C8B-B14F-4D97-AF65-F5344CB8AC3E}">
        <p14:creationId xmlns:p14="http://schemas.microsoft.com/office/powerpoint/2010/main" val="3473619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毎年恒例となっているクラブメンバーによる春の旅行例会。箱根等の温泉地や姉妹友好クラブがある弘前での花見旅行を楽しんでいます。</a:t>
            </a:r>
          </a:p>
          <a:p>
            <a:r>
              <a:rPr kumimoji="1" lang="ja-JP" altLang="ja-JP" sz="1200" kern="1200" dirty="0">
                <a:solidFill>
                  <a:schemeClr val="tx1"/>
                </a:solidFill>
                <a:effectLst/>
                <a:latin typeface="+mn-lt"/>
                <a:ea typeface="+mn-ea"/>
                <a:cs typeface="+mn-cs"/>
              </a:rPr>
              <a:t>また、ゴルフ同好会が主催するゴルフコンペも定期的に開催し、プレーを楽しんでいます。</a:t>
            </a:r>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20</a:t>
            </a:fld>
            <a:endParaRPr kumimoji="1" lang="ja-JP" altLang="en-US"/>
          </a:p>
        </p:txBody>
      </p:sp>
    </p:spTree>
    <p:extLst>
      <p:ext uri="{BB962C8B-B14F-4D97-AF65-F5344CB8AC3E}">
        <p14:creationId xmlns:p14="http://schemas.microsoft.com/office/powerpoint/2010/main" val="3945291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お陰様で本日チャーターナイト５０周年を迎えることができました。</a:t>
            </a:r>
          </a:p>
          <a:p>
            <a:r>
              <a:rPr kumimoji="1" lang="ja-JP" altLang="ja-JP" sz="1200" kern="1200" dirty="0">
                <a:solidFill>
                  <a:schemeClr val="tx1"/>
                </a:solidFill>
                <a:effectLst/>
                <a:latin typeface="+mn-lt"/>
                <a:ea typeface="+mn-ea"/>
                <a:cs typeface="+mn-cs"/>
              </a:rPr>
              <a:t>本日ご臨席の皆様、地域の関係各位様、他ライオンズメンバーの皆様へ心より感謝申し上げます。今後ともご支援、ご鞭撻のほど、よろしきお願い申し上げます。</a:t>
            </a:r>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21</a:t>
            </a:fld>
            <a:endParaRPr kumimoji="1" lang="ja-JP" altLang="en-US"/>
          </a:p>
        </p:txBody>
      </p:sp>
    </p:spTree>
    <p:extLst>
      <p:ext uri="{BB962C8B-B14F-4D97-AF65-F5344CB8AC3E}">
        <p14:creationId xmlns:p14="http://schemas.microsoft.com/office/powerpoint/2010/main" val="1902684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東京玉川ライオンズクラブは次の半世紀に向け、メンバー一丸となって社会貢献に邁進してまいります。</a:t>
            </a:r>
          </a:p>
          <a:p>
            <a:r>
              <a:rPr kumimoji="1" lang="en-US" altLang="ja-JP" sz="1200" kern="1200" dirty="0">
                <a:solidFill>
                  <a:schemeClr val="tx1"/>
                </a:solidFill>
                <a:effectLst/>
                <a:latin typeface="+mn-lt"/>
                <a:ea typeface="+mn-ea"/>
                <a:cs typeface="+mn-cs"/>
              </a:rPr>
              <a:t>We</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Serve</a:t>
            </a:r>
            <a:r>
              <a:rPr kumimoji="1" lang="ja-JP" altLang="ja-JP" sz="1200" kern="1200" dirty="0">
                <a:solidFill>
                  <a:schemeClr val="tx1"/>
                </a:solidFill>
                <a:effectLst/>
                <a:latin typeface="+mn-lt"/>
                <a:ea typeface="+mn-ea"/>
                <a:cs typeface="+mn-cs"/>
              </a:rPr>
              <a:t>　！</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22</a:t>
            </a:fld>
            <a:endParaRPr kumimoji="1" lang="ja-JP" altLang="en-US"/>
          </a:p>
        </p:txBody>
      </p:sp>
    </p:spTree>
    <p:extLst>
      <p:ext uri="{BB962C8B-B14F-4D97-AF65-F5344CB8AC3E}">
        <p14:creationId xmlns:p14="http://schemas.microsoft.com/office/powerpoint/2010/main" val="3014297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より良き社会を作るために、チャーターメンバー５７名が社会奉仕活動を推進することを堅く誓い、チャーターナイト創立記念式典を開催し、国際本部よりクラブ認証状の伝達を受けました。</a:t>
            </a:r>
            <a:endParaRPr kumimoji="1" lang="ja-JP" altLang="en-US" dirty="0"/>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3</a:t>
            </a:fld>
            <a:endParaRPr kumimoji="1" lang="ja-JP" altLang="en-US"/>
          </a:p>
        </p:txBody>
      </p:sp>
    </p:spTree>
    <p:extLst>
      <p:ext uri="{BB962C8B-B14F-4D97-AF65-F5344CB8AC3E}">
        <p14:creationId xmlns:p14="http://schemas.microsoft.com/office/powerpoint/2010/main" val="2942090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創立１０周年を迎えた１９７８年にはクラブの記念アクティビティーとして「ちびっ子ふるさと美化運動」を開催、地元玉川地区の小学生、保護者の皆様を中心に２，５００名以上のボランティアを動員し玉川警察署、玉川消防署の協力を得て多摩川河川敷の清掃活動を行いました。</a:t>
            </a:r>
            <a:endParaRPr kumimoji="1" lang="ja-JP" altLang="en-US" dirty="0"/>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4</a:t>
            </a:fld>
            <a:endParaRPr kumimoji="1" lang="ja-JP" altLang="en-US"/>
          </a:p>
        </p:txBody>
      </p:sp>
    </p:spTree>
    <p:extLst>
      <p:ext uri="{BB962C8B-B14F-4D97-AF65-F5344CB8AC3E}">
        <p14:creationId xmlns:p14="http://schemas.microsoft.com/office/powerpoint/2010/main" val="1755117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他の記念事業としては玉川消防署へ広報車の寄贈を始め、玉川警察署へ交通安全傘１，９００本、交通少年団の制服５０着を寄贈しました。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5</a:t>
            </a:fld>
            <a:endParaRPr kumimoji="1" lang="ja-JP" altLang="en-US"/>
          </a:p>
        </p:txBody>
      </p:sp>
    </p:spTree>
    <p:extLst>
      <p:ext uri="{BB962C8B-B14F-4D97-AF65-F5344CB8AC3E}">
        <p14:creationId xmlns:p14="http://schemas.microsoft.com/office/powerpoint/2010/main" val="3165766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１９８３年、創立１５周年には玉川警察署へ２６名乗りマイクロバスを寄贈し、</a:t>
            </a:r>
          </a:p>
          <a:p>
            <a:r>
              <a:rPr kumimoji="1" lang="ja-JP" altLang="ja-JP" sz="1200" kern="1200" dirty="0">
                <a:solidFill>
                  <a:schemeClr val="tx1"/>
                </a:solidFill>
                <a:effectLst/>
                <a:latin typeface="+mn-lt"/>
                <a:ea typeface="+mn-ea"/>
                <a:cs typeface="+mn-cs"/>
              </a:rPr>
              <a:t>玉川消防署へは救助器具一式や地域ボーイスカウトへ天幕を寄贈しました。</a:t>
            </a:r>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6</a:t>
            </a:fld>
            <a:endParaRPr kumimoji="1" lang="ja-JP" altLang="en-US"/>
          </a:p>
        </p:txBody>
      </p:sp>
    </p:spTree>
    <p:extLst>
      <p:ext uri="{BB962C8B-B14F-4D97-AF65-F5344CB8AC3E}">
        <p14:creationId xmlns:p14="http://schemas.microsoft.com/office/powerpoint/2010/main" val="3758797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同年、１０月２５日には弘前津軽ライオンズクラブと姉妹クラブ提携を調印。</a:t>
            </a:r>
          </a:p>
          <a:p>
            <a:r>
              <a:rPr kumimoji="1" lang="ja-JP" altLang="ja-JP" sz="1200" kern="1200" dirty="0">
                <a:solidFill>
                  <a:schemeClr val="tx1"/>
                </a:solidFill>
                <a:effectLst/>
                <a:latin typeface="+mn-lt"/>
                <a:ea typeface="+mn-ea"/>
                <a:cs typeface="+mn-cs"/>
              </a:rPr>
              <a:t>現在も両クラブは友好関係の交流が続けられています。</a:t>
            </a:r>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7</a:t>
            </a:fld>
            <a:endParaRPr kumimoji="1" lang="ja-JP" altLang="en-US"/>
          </a:p>
        </p:txBody>
      </p:sp>
    </p:spTree>
    <p:extLst>
      <p:ext uri="{BB962C8B-B14F-4D97-AF65-F5344CB8AC3E}">
        <p14:creationId xmlns:p14="http://schemas.microsoft.com/office/powerpoint/2010/main" val="289062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１９８８年、チャーターナイト２０周年の記念例会を開催。</a:t>
            </a:r>
            <a:endParaRPr kumimoji="1" lang="ja-JP" altLang="en-US" dirty="0"/>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8</a:t>
            </a:fld>
            <a:endParaRPr kumimoji="1" lang="ja-JP" altLang="en-US"/>
          </a:p>
        </p:txBody>
      </p:sp>
    </p:spTree>
    <p:extLst>
      <p:ext uri="{BB962C8B-B14F-4D97-AF65-F5344CB8AC3E}">
        <p14:creationId xmlns:p14="http://schemas.microsoft.com/office/powerpoint/2010/main" val="3663175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クラブ創立２０周年のこの年に東京玉川ライオンズクラブがスポンサークラブとなり</a:t>
            </a:r>
          </a:p>
          <a:p>
            <a:r>
              <a:rPr kumimoji="1" lang="ja-JP" altLang="ja-JP" sz="1200" kern="1200" dirty="0">
                <a:solidFill>
                  <a:schemeClr val="tx1"/>
                </a:solidFill>
                <a:effectLst/>
                <a:latin typeface="+mn-lt"/>
                <a:ea typeface="+mn-ea"/>
                <a:cs typeface="+mn-cs"/>
              </a:rPr>
              <a:t>東京砧ライオンズクラブ、現在の東京さぎそうライオンズクラブがエクステンションし、</a:t>
            </a:r>
          </a:p>
          <a:p>
            <a:r>
              <a:rPr kumimoji="1" lang="ja-JP" altLang="ja-JP" sz="1200" kern="1200" dirty="0">
                <a:solidFill>
                  <a:schemeClr val="tx1"/>
                </a:solidFill>
                <a:effectLst/>
                <a:latin typeface="+mn-lt"/>
                <a:ea typeface="+mn-ea"/>
                <a:cs typeface="+mn-cs"/>
              </a:rPr>
              <a:t>チャーターナイト式典が開催されました。</a:t>
            </a:r>
          </a:p>
        </p:txBody>
      </p:sp>
      <p:sp>
        <p:nvSpPr>
          <p:cNvPr id="4" name="スライド番号プレースホルダー 3"/>
          <p:cNvSpPr>
            <a:spLocks noGrp="1"/>
          </p:cNvSpPr>
          <p:nvPr>
            <p:ph type="sldNum" sz="quarter" idx="5"/>
          </p:nvPr>
        </p:nvSpPr>
        <p:spPr/>
        <p:txBody>
          <a:bodyPr/>
          <a:lstStyle/>
          <a:p>
            <a:fld id="{93C69EBD-95F2-43D5-8B5F-494B36B608FF}" type="slidenum">
              <a:rPr kumimoji="1" lang="ja-JP" altLang="en-US" smtClean="0"/>
              <a:t>9</a:t>
            </a:fld>
            <a:endParaRPr kumimoji="1" lang="ja-JP" altLang="en-US"/>
          </a:p>
        </p:txBody>
      </p:sp>
    </p:spTree>
    <p:extLst>
      <p:ext uri="{BB962C8B-B14F-4D97-AF65-F5344CB8AC3E}">
        <p14:creationId xmlns:p14="http://schemas.microsoft.com/office/powerpoint/2010/main" val="3041777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3D3A194-9573-47EC-A5D6-A432BE77BE4F}" type="datetimeFigureOut">
              <a:rPr kumimoji="1" lang="ja-JP" altLang="en-US" smtClean="0"/>
              <a:t>2019/1/22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844488-A1D5-4268-AC9E-6BDB0B5FA7DF}" type="slidenum">
              <a:rPr kumimoji="1" lang="ja-JP" altLang="en-US" smtClean="0"/>
              <a:t>‹#›</a:t>
            </a:fld>
            <a:endParaRPr kumimoji="1" lang="ja-JP" altLang="en-US"/>
          </a:p>
        </p:txBody>
      </p:sp>
    </p:spTree>
    <p:extLst>
      <p:ext uri="{BB962C8B-B14F-4D97-AF65-F5344CB8AC3E}">
        <p14:creationId xmlns:p14="http://schemas.microsoft.com/office/powerpoint/2010/main" val="1885174305"/>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ja-JP" altLang="en-US"/>
              <a:t>マスター タイトルの書式設定</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13D3A194-9573-47EC-A5D6-A432BE77BE4F}" type="datetimeFigureOut">
              <a:rPr kumimoji="1" lang="ja-JP" altLang="en-US" smtClean="0"/>
              <a:t>2019/1/22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844488-A1D5-4268-AC9E-6BDB0B5FA7DF}" type="slidenum">
              <a:rPr kumimoji="1" lang="ja-JP" altLang="en-US" smtClean="0"/>
              <a:t>‹#›</a:t>
            </a:fld>
            <a:endParaRPr kumimoji="1" lang="ja-JP" altLang="en-US"/>
          </a:p>
        </p:txBody>
      </p:sp>
    </p:spTree>
    <p:extLst>
      <p:ext uri="{BB962C8B-B14F-4D97-AF65-F5344CB8AC3E}">
        <p14:creationId xmlns:p14="http://schemas.microsoft.com/office/powerpoint/2010/main" val="1635189449"/>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3D3A194-9573-47EC-A5D6-A432BE77BE4F}" type="datetimeFigureOut">
              <a:rPr kumimoji="1" lang="ja-JP" altLang="en-US" smtClean="0"/>
              <a:t>2019/1/22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844488-A1D5-4268-AC9E-6BDB0B5FA7DF}" type="slidenum">
              <a:rPr kumimoji="1" lang="ja-JP" altLang="en-US" smtClean="0"/>
              <a:t>‹#›</a:t>
            </a:fld>
            <a:endParaRPr kumimoji="1" lang="ja-JP" altLang="en-US"/>
          </a:p>
        </p:txBody>
      </p:sp>
    </p:spTree>
    <p:extLst>
      <p:ext uri="{BB962C8B-B14F-4D97-AF65-F5344CB8AC3E}">
        <p14:creationId xmlns:p14="http://schemas.microsoft.com/office/powerpoint/2010/main" val="4001991200"/>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3D3A194-9573-47EC-A5D6-A432BE77BE4F}" type="datetimeFigureOut">
              <a:rPr kumimoji="1" lang="ja-JP" altLang="en-US" smtClean="0"/>
              <a:t>2019/1/22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844488-A1D5-4268-AC9E-6BDB0B5FA7DF}" type="slidenum">
              <a:rPr kumimoji="1" lang="ja-JP" altLang="en-US" smtClean="0"/>
              <a:t>‹#›</a:t>
            </a:fld>
            <a:endParaRPr kumimoji="1" lang="ja-JP" alt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809524912"/>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3D3A194-9573-47EC-A5D6-A432BE77BE4F}" type="datetimeFigureOut">
              <a:rPr kumimoji="1" lang="ja-JP" altLang="en-US" smtClean="0"/>
              <a:t>2019/1/22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844488-A1D5-4268-AC9E-6BDB0B5FA7DF}" type="slidenum">
              <a:rPr kumimoji="1" lang="ja-JP" altLang="en-US" smtClean="0"/>
              <a:t>‹#›</a:t>
            </a:fld>
            <a:endParaRPr kumimoji="1" lang="ja-JP" altLang="en-US"/>
          </a:p>
        </p:txBody>
      </p:sp>
    </p:spTree>
    <p:extLst>
      <p:ext uri="{BB962C8B-B14F-4D97-AF65-F5344CB8AC3E}">
        <p14:creationId xmlns:p14="http://schemas.microsoft.com/office/powerpoint/2010/main" val="2030383622"/>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3D3A194-9573-47EC-A5D6-A432BE77BE4F}" type="datetimeFigureOut">
              <a:rPr kumimoji="1" lang="ja-JP" altLang="en-US" smtClean="0"/>
              <a:t>2019/1/22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844488-A1D5-4268-AC9E-6BDB0B5FA7DF}" type="slidenum">
              <a:rPr kumimoji="1" lang="ja-JP" altLang="en-US" smtClean="0"/>
              <a:t>‹#›</a:t>
            </a:fld>
            <a:endParaRPr kumimoji="1" lang="ja-JP" alt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236546677"/>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ja-JP" altLang="en-US"/>
              <a:t>マスター タイトルの書式設定</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3D3A194-9573-47EC-A5D6-A432BE77BE4F}" type="datetimeFigureOut">
              <a:rPr kumimoji="1" lang="ja-JP" altLang="en-US" smtClean="0"/>
              <a:t>2019/1/22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844488-A1D5-4268-AC9E-6BDB0B5FA7DF}" type="slidenum">
              <a:rPr kumimoji="1" lang="ja-JP" altLang="en-US" smtClean="0"/>
              <a:t>‹#›</a:t>
            </a:fld>
            <a:endParaRPr kumimoji="1" lang="ja-JP" altLang="en-US"/>
          </a:p>
        </p:txBody>
      </p:sp>
    </p:spTree>
    <p:extLst>
      <p:ext uri="{BB962C8B-B14F-4D97-AF65-F5344CB8AC3E}">
        <p14:creationId xmlns:p14="http://schemas.microsoft.com/office/powerpoint/2010/main" val="3795252259"/>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3D3A194-9573-47EC-A5D6-A432BE77BE4F}" type="datetimeFigureOut">
              <a:rPr kumimoji="1" lang="ja-JP" altLang="en-US" smtClean="0"/>
              <a:t>2019/1/22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844488-A1D5-4268-AC9E-6BDB0B5FA7DF}" type="slidenum">
              <a:rPr kumimoji="1" lang="ja-JP" altLang="en-US" smtClean="0"/>
              <a:t>‹#›</a:t>
            </a:fld>
            <a:endParaRPr kumimoji="1" lang="ja-JP" altLang="en-US"/>
          </a:p>
        </p:txBody>
      </p:sp>
    </p:spTree>
    <p:extLst>
      <p:ext uri="{BB962C8B-B14F-4D97-AF65-F5344CB8AC3E}">
        <p14:creationId xmlns:p14="http://schemas.microsoft.com/office/powerpoint/2010/main" val="243097498"/>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3D3A194-9573-47EC-A5D6-A432BE77BE4F}" type="datetimeFigureOut">
              <a:rPr kumimoji="1" lang="ja-JP" altLang="en-US" smtClean="0"/>
              <a:t>2019/1/22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844488-A1D5-4268-AC9E-6BDB0B5FA7DF}" type="slidenum">
              <a:rPr kumimoji="1" lang="ja-JP" altLang="en-US" smtClean="0"/>
              <a:t>‹#›</a:t>
            </a:fld>
            <a:endParaRPr kumimoji="1" lang="ja-JP" altLang="en-US"/>
          </a:p>
        </p:txBody>
      </p:sp>
    </p:spTree>
    <p:extLst>
      <p:ext uri="{BB962C8B-B14F-4D97-AF65-F5344CB8AC3E}">
        <p14:creationId xmlns:p14="http://schemas.microsoft.com/office/powerpoint/2010/main" val="3323474617"/>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3D3A194-9573-47EC-A5D6-A432BE77BE4F}" type="datetimeFigureOut">
              <a:rPr kumimoji="1" lang="ja-JP" altLang="en-US" smtClean="0"/>
              <a:t>2019/1/22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844488-A1D5-4268-AC9E-6BDB0B5FA7DF}" type="slidenum">
              <a:rPr kumimoji="1" lang="ja-JP" altLang="en-US" smtClean="0"/>
              <a:t>‹#›</a:t>
            </a:fld>
            <a:endParaRPr kumimoji="1" lang="ja-JP" altLang="en-US"/>
          </a:p>
        </p:txBody>
      </p:sp>
    </p:spTree>
    <p:extLst>
      <p:ext uri="{BB962C8B-B14F-4D97-AF65-F5344CB8AC3E}">
        <p14:creationId xmlns:p14="http://schemas.microsoft.com/office/powerpoint/2010/main" val="2902010840"/>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3D3A194-9573-47EC-A5D6-A432BE77BE4F}" type="datetimeFigureOut">
              <a:rPr kumimoji="1" lang="ja-JP" altLang="en-US" smtClean="0"/>
              <a:t>2019/1/22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844488-A1D5-4268-AC9E-6BDB0B5FA7DF}" type="slidenum">
              <a:rPr kumimoji="1" lang="ja-JP" altLang="en-US" smtClean="0"/>
              <a:t>‹#›</a:t>
            </a:fld>
            <a:endParaRPr kumimoji="1" lang="ja-JP" altLang="en-US"/>
          </a:p>
        </p:txBody>
      </p:sp>
    </p:spTree>
    <p:extLst>
      <p:ext uri="{BB962C8B-B14F-4D97-AF65-F5344CB8AC3E}">
        <p14:creationId xmlns:p14="http://schemas.microsoft.com/office/powerpoint/2010/main" val="3052496631"/>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ja-JP" altLang="en-US"/>
              <a:t>マスター タイトルの書式設定</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3D3A194-9573-47EC-A5D6-A432BE77BE4F}" type="datetimeFigureOut">
              <a:rPr kumimoji="1" lang="ja-JP" altLang="en-US" smtClean="0"/>
              <a:t>2019/1/22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844488-A1D5-4268-AC9E-6BDB0B5FA7DF}" type="slidenum">
              <a:rPr kumimoji="1" lang="ja-JP" altLang="en-US" smtClean="0"/>
              <a:t>‹#›</a:t>
            </a:fld>
            <a:endParaRPr kumimoji="1" lang="ja-JP" altLang="en-US"/>
          </a:p>
        </p:txBody>
      </p:sp>
    </p:spTree>
    <p:extLst>
      <p:ext uri="{BB962C8B-B14F-4D97-AF65-F5344CB8AC3E}">
        <p14:creationId xmlns:p14="http://schemas.microsoft.com/office/powerpoint/2010/main" val="835499278"/>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3D3A194-9573-47EC-A5D6-A432BE77BE4F}" type="datetimeFigureOut">
              <a:rPr kumimoji="1" lang="ja-JP" altLang="en-US" smtClean="0"/>
              <a:t>2019/1/22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0844488-A1D5-4268-AC9E-6BDB0B5FA7DF}" type="slidenum">
              <a:rPr kumimoji="1" lang="ja-JP" altLang="en-US" smtClean="0"/>
              <a:t>‹#›</a:t>
            </a:fld>
            <a:endParaRPr kumimoji="1" lang="ja-JP" altLang="en-US"/>
          </a:p>
        </p:txBody>
      </p:sp>
    </p:spTree>
    <p:extLst>
      <p:ext uri="{BB962C8B-B14F-4D97-AF65-F5344CB8AC3E}">
        <p14:creationId xmlns:p14="http://schemas.microsoft.com/office/powerpoint/2010/main" val="931919221"/>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3D3A194-9573-47EC-A5D6-A432BE77BE4F}" type="datetimeFigureOut">
              <a:rPr kumimoji="1" lang="ja-JP" altLang="en-US" smtClean="0"/>
              <a:t>2019/1/22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844488-A1D5-4268-AC9E-6BDB0B5FA7DF}" type="slidenum">
              <a:rPr kumimoji="1" lang="ja-JP" altLang="en-US" smtClean="0"/>
              <a:t>‹#›</a:t>
            </a:fld>
            <a:endParaRPr kumimoji="1" lang="ja-JP" altLang="en-US"/>
          </a:p>
        </p:txBody>
      </p:sp>
    </p:spTree>
    <p:extLst>
      <p:ext uri="{BB962C8B-B14F-4D97-AF65-F5344CB8AC3E}">
        <p14:creationId xmlns:p14="http://schemas.microsoft.com/office/powerpoint/2010/main" val="291623502"/>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3A194-9573-47EC-A5D6-A432BE77BE4F}" type="datetimeFigureOut">
              <a:rPr kumimoji="1" lang="ja-JP" altLang="en-US" smtClean="0"/>
              <a:t>2019/1/22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0844488-A1D5-4268-AC9E-6BDB0B5FA7DF}" type="slidenum">
              <a:rPr kumimoji="1" lang="ja-JP" altLang="en-US" smtClean="0"/>
              <a:t>‹#›</a:t>
            </a:fld>
            <a:endParaRPr kumimoji="1" lang="ja-JP" altLang="en-US"/>
          </a:p>
        </p:txBody>
      </p:sp>
    </p:spTree>
    <p:extLst>
      <p:ext uri="{BB962C8B-B14F-4D97-AF65-F5344CB8AC3E}">
        <p14:creationId xmlns:p14="http://schemas.microsoft.com/office/powerpoint/2010/main" val="1620335832"/>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3D3A194-9573-47EC-A5D6-A432BE77BE4F}" type="datetimeFigureOut">
              <a:rPr kumimoji="1" lang="ja-JP" altLang="en-US" smtClean="0"/>
              <a:t>2019/1/22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844488-A1D5-4268-AC9E-6BDB0B5FA7DF}" type="slidenum">
              <a:rPr kumimoji="1" lang="ja-JP" altLang="en-US" smtClean="0"/>
              <a:t>‹#›</a:t>
            </a:fld>
            <a:endParaRPr kumimoji="1" lang="ja-JP" altLang="en-US"/>
          </a:p>
        </p:txBody>
      </p:sp>
    </p:spTree>
    <p:extLst>
      <p:ext uri="{BB962C8B-B14F-4D97-AF65-F5344CB8AC3E}">
        <p14:creationId xmlns:p14="http://schemas.microsoft.com/office/powerpoint/2010/main" val="1886986761"/>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ja-JP" altLang="en-US"/>
              <a:t>マスター タイトルの書式設定</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3D3A194-9573-47EC-A5D6-A432BE77BE4F}" type="datetimeFigureOut">
              <a:rPr kumimoji="1" lang="ja-JP" altLang="en-US" smtClean="0"/>
              <a:t>2019/1/22</a:t>
            </a:fld>
            <a:endParaRPr kumimoji="1" lang="ja-JP" altLang="en-US"/>
          </a:p>
        </p:txBody>
      </p:sp>
      <p:sp>
        <p:nvSpPr>
          <p:cNvPr id="6" name="Footer Placeholder 5"/>
          <p:cNvSpPr>
            <a:spLocks noGrp="1"/>
          </p:cNvSpPr>
          <p:nvPr>
            <p:ph type="ftr" sz="quarter" idx="11"/>
          </p:nvPr>
        </p:nvSpPr>
        <p:spPr>
          <a:xfrm>
            <a:off x="533400" y="6172200"/>
            <a:ext cx="5811724" cy="365125"/>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50844488-A1D5-4268-AC9E-6BDB0B5FA7DF}" type="slidenum">
              <a:rPr kumimoji="1" lang="ja-JP" altLang="en-US" smtClean="0"/>
              <a:t>‹#›</a:t>
            </a:fld>
            <a:endParaRPr kumimoji="1" lang="ja-JP" altLang="en-US"/>
          </a:p>
        </p:txBody>
      </p:sp>
    </p:spTree>
    <p:extLst>
      <p:ext uri="{BB962C8B-B14F-4D97-AF65-F5344CB8AC3E}">
        <p14:creationId xmlns:p14="http://schemas.microsoft.com/office/powerpoint/2010/main" val="2714377866"/>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3D3A194-9573-47EC-A5D6-A432BE77BE4F}" type="datetimeFigureOut">
              <a:rPr kumimoji="1" lang="ja-JP" altLang="en-US" smtClean="0"/>
              <a:t>2019/1/22</a:t>
            </a:fld>
            <a:endParaRPr kumimoji="1" lang="ja-JP" alt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50844488-A1D5-4268-AC9E-6BDB0B5FA7DF}" type="slidenum">
              <a:rPr kumimoji="1" lang="ja-JP" altLang="en-US" smtClean="0"/>
              <a:t>‹#›</a:t>
            </a:fld>
            <a:endParaRPr kumimoji="1" lang="ja-JP" altLang="en-US"/>
          </a:p>
        </p:txBody>
      </p:sp>
    </p:spTree>
    <p:extLst>
      <p:ext uri="{BB962C8B-B14F-4D97-AF65-F5344CB8AC3E}">
        <p14:creationId xmlns:p14="http://schemas.microsoft.com/office/powerpoint/2010/main" val="2487808571"/>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txStyles>
    <p:titleStyle>
      <a:lvl1pPr algn="l" defTabSz="457200" rtl="0" eaLnBrk="1" latinLnBrk="0" hangingPunct="1">
        <a:spcBef>
          <a:spcPct val="0"/>
        </a:spcBef>
        <a:buNone/>
        <a:defRPr kumimoji="1" sz="32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vmrwhitsundays.com.au/sponsors/whitsunday-lions-club/"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B4E8B202-639F-4AA3-BFCA-12D53D70E70D}"/>
              </a:ext>
            </a:extLst>
          </p:cNvPr>
          <p:cNvSpPr>
            <a:spLocks noGrp="1"/>
          </p:cNvSpPr>
          <p:nvPr>
            <p:ph type="ctrTitle"/>
          </p:nvPr>
        </p:nvSpPr>
        <p:spPr>
          <a:xfrm>
            <a:off x="88776" y="825322"/>
            <a:ext cx="8786079" cy="1148426"/>
          </a:xfrm>
        </p:spPr>
        <p:txBody>
          <a:bodyPr>
            <a:noAutofit/>
          </a:bodyPr>
          <a:lstStyle/>
          <a:p>
            <a:pPr algn="ctr"/>
            <a:r>
              <a:rPr lang="ja-JP" altLang="en-US" sz="54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東京玉川ライオンズクラブ</a:t>
            </a:r>
            <a:br>
              <a:rPr lang="en-US" altLang="ja-JP" sz="54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br>
            <a:r>
              <a:rPr lang="ja-JP" altLang="en-US" sz="54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５０年の歩み</a:t>
            </a:r>
            <a:endParaRPr lang="ja-JP" altLang="en-US" sz="5400"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6A284BF9-3403-406D-8B9E-98C63977F4B8}"/>
              </a:ext>
            </a:extLst>
          </p:cNvPr>
          <p:cNvGrpSpPr/>
          <p:nvPr/>
        </p:nvGrpSpPr>
        <p:grpSpPr>
          <a:xfrm>
            <a:off x="4683177" y="2303530"/>
            <a:ext cx="3601896" cy="3982923"/>
            <a:chOff x="4683177" y="2303530"/>
            <a:chExt cx="3601896" cy="3982923"/>
          </a:xfrm>
        </p:grpSpPr>
        <p:pic>
          <p:nvPicPr>
            <p:cNvPr id="7" name="図 6">
              <a:extLst>
                <a:ext uri="{FF2B5EF4-FFF2-40B4-BE49-F238E27FC236}">
                  <a16:creationId xmlns:a16="http://schemas.microsoft.com/office/drawing/2014/main" id="{4F0AFC53-3090-4255-A642-EC905865E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285" y="2303530"/>
              <a:ext cx="3437681" cy="3325277"/>
            </a:xfrm>
            <a:prstGeom prst="rect">
              <a:avLst/>
            </a:prstGeom>
          </p:spPr>
        </p:pic>
        <p:sp>
          <p:nvSpPr>
            <p:cNvPr id="8" name="タイトル 5">
              <a:extLst>
                <a:ext uri="{FF2B5EF4-FFF2-40B4-BE49-F238E27FC236}">
                  <a16:creationId xmlns:a16="http://schemas.microsoft.com/office/drawing/2014/main" id="{E4C1D064-E2C4-469A-B33F-B88E46128E6F}"/>
                </a:ext>
              </a:extLst>
            </p:cNvPr>
            <p:cNvSpPr txBox="1">
              <a:spLocks/>
            </p:cNvSpPr>
            <p:nvPr/>
          </p:nvSpPr>
          <p:spPr>
            <a:xfrm>
              <a:off x="4683177" y="5628807"/>
              <a:ext cx="3601896" cy="657646"/>
            </a:xfrm>
            <a:prstGeom prst="rect">
              <a:avLst/>
            </a:prstGeom>
            <a:effectLst/>
          </p:spPr>
          <p:txBody>
            <a:bodyPr vert="horz" lIns="91440" tIns="45720" rIns="91440" bIns="45720" rtlCol="0" anchor="b">
              <a:normAutofit fontScale="97500"/>
            </a:bodyPr>
            <a:lstStyle>
              <a:lvl1pPr algn="l" defTabSz="457200" rtl="0" eaLnBrk="1" latinLnBrk="0" hangingPunct="1">
                <a:spcBef>
                  <a:spcPct val="0"/>
                </a:spcBef>
                <a:buNone/>
                <a:defRPr kumimoji="1" sz="44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ja-JP" altLang="en-US" sz="3200" b="1" dirty="0">
                  <a:solidFill>
                    <a:schemeClr val="bg2">
                      <a:lumMod val="50000"/>
                    </a:schemeClr>
                  </a:solidFill>
                  <a:latin typeface="HGP創英角ｺﾞｼｯｸUB" panose="020B0900000000000000" pitchFamily="50" charset="-128"/>
                  <a:ea typeface="HGP創英角ｺﾞｼｯｸUB" panose="020B0900000000000000" pitchFamily="50" charset="-128"/>
                </a:rPr>
                <a:t>１９６８～２０１８</a:t>
              </a:r>
              <a:endParaRPr lang="ja-JP" altLang="en-US" sz="3200" dirty="0">
                <a:solidFill>
                  <a:schemeClr val="bg2">
                    <a:lumMod val="50000"/>
                  </a:schemeClr>
                </a:solidFill>
                <a:latin typeface="HGP創英角ｺﾞｼｯｸUB" panose="020B0900000000000000" pitchFamily="50" charset="-128"/>
                <a:ea typeface="HGP創英角ｺﾞｼｯｸUB" panose="020B0900000000000000" pitchFamily="50" charset="-128"/>
              </a:endParaRPr>
            </a:p>
          </p:txBody>
        </p:sp>
      </p:grpSp>
      <p:grpSp>
        <p:nvGrpSpPr>
          <p:cNvPr id="2" name="グループ化 1">
            <a:extLst>
              <a:ext uri="{FF2B5EF4-FFF2-40B4-BE49-F238E27FC236}">
                <a16:creationId xmlns:a16="http://schemas.microsoft.com/office/drawing/2014/main" id="{BE045B92-A281-4B0E-B46A-939DDC88116C}"/>
              </a:ext>
            </a:extLst>
          </p:cNvPr>
          <p:cNvGrpSpPr/>
          <p:nvPr/>
        </p:nvGrpSpPr>
        <p:grpSpPr>
          <a:xfrm>
            <a:off x="492918" y="2303530"/>
            <a:ext cx="3601896" cy="3982923"/>
            <a:chOff x="492918" y="2303530"/>
            <a:chExt cx="3601896" cy="3982923"/>
          </a:xfrm>
        </p:grpSpPr>
        <p:pic>
          <p:nvPicPr>
            <p:cNvPr id="5" name="Picture 2" descr="関連画像">
              <a:hlinkClick r:id="rId4"/>
              <a:extLst>
                <a:ext uri="{FF2B5EF4-FFF2-40B4-BE49-F238E27FC236}">
                  <a16:creationId xmlns:a16="http://schemas.microsoft.com/office/drawing/2014/main" id="{81333C52-2E20-4AE1-AFFD-4684D8EF8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026" y="2303530"/>
              <a:ext cx="3437680" cy="332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タイトル 5">
              <a:extLst>
                <a:ext uri="{FF2B5EF4-FFF2-40B4-BE49-F238E27FC236}">
                  <a16:creationId xmlns:a16="http://schemas.microsoft.com/office/drawing/2014/main" id="{6835C29F-6DA5-47A9-B921-922FF86609D9}"/>
                </a:ext>
              </a:extLst>
            </p:cNvPr>
            <p:cNvSpPr txBox="1">
              <a:spLocks/>
            </p:cNvSpPr>
            <p:nvPr/>
          </p:nvSpPr>
          <p:spPr>
            <a:xfrm>
              <a:off x="492918" y="5628807"/>
              <a:ext cx="3601896" cy="657646"/>
            </a:xfrm>
            <a:prstGeom prst="rect">
              <a:avLst/>
            </a:prstGeom>
            <a:effectLst/>
          </p:spPr>
          <p:txBody>
            <a:bodyPr vert="horz" lIns="91440" tIns="45720" rIns="91440" bIns="45720" rtlCol="0" anchor="b">
              <a:normAutofit fontScale="97500"/>
            </a:bodyPr>
            <a:lstStyle>
              <a:lvl1pPr algn="l" defTabSz="457200" rtl="0" eaLnBrk="1" latinLnBrk="0" hangingPunct="1">
                <a:spcBef>
                  <a:spcPct val="0"/>
                </a:spcBef>
                <a:buNone/>
                <a:defRPr kumimoji="1" sz="44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ja-JP" altLang="en-US" sz="3200" b="1" dirty="0">
                  <a:solidFill>
                    <a:schemeClr val="bg2">
                      <a:lumMod val="50000"/>
                    </a:schemeClr>
                  </a:solidFill>
                  <a:latin typeface="HGP創英角ｺﾞｼｯｸUB" panose="020B0900000000000000" pitchFamily="50" charset="-128"/>
                  <a:ea typeface="HGP創英角ｺﾞｼｯｸUB" panose="020B0900000000000000" pitchFamily="50" charset="-128"/>
                </a:rPr>
                <a:t>１９１７～２０１８</a:t>
              </a:r>
              <a:endParaRPr lang="ja-JP" altLang="en-US" sz="3200" dirty="0">
                <a:solidFill>
                  <a:schemeClr val="bg2">
                    <a:lumMod val="50000"/>
                  </a:schemeClr>
                </a:solidFill>
                <a:latin typeface="HGP創英角ｺﾞｼｯｸUB" panose="020B0900000000000000" pitchFamily="50" charset="-128"/>
                <a:ea typeface="HGP創英角ｺﾞｼｯｸUB" panose="020B0900000000000000" pitchFamily="50" charset="-128"/>
              </a:endParaRPr>
            </a:p>
          </p:txBody>
        </p:sp>
      </p:grpSp>
    </p:spTree>
    <p:extLst>
      <p:ext uri="{BB962C8B-B14F-4D97-AF65-F5344CB8AC3E}">
        <p14:creationId xmlns:p14="http://schemas.microsoft.com/office/powerpoint/2010/main" val="3246116402"/>
      </p:ext>
    </p:extLst>
  </p:cSld>
  <p:clrMapOvr>
    <a:masterClrMapping/>
  </p:clrMapOvr>
  <mc:AlternateContent xmlns:mc="http://schemas.openxmlformats.org/markup-compatibility/2006" xmlns:p14="http://schemas.microsoft.com/office/powerpoint/2010/main">
    <mc:Choice Requires="p14">
      <p:transition spd="slow" p14:dur="4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ppt_w</p:attrName>
                                        </p:attrNameLst>
                                      </p:cBhvr>
                                      <p:tavLst>
                                        <p:tav tm="0" fmla="#ppt_w*sin(2.5*pi*$)">
                                          <p:val>
                                            <p:fltVal val="0"/>
                                          </p:val>
                                        </p:tav>
                                        <p:tav tm="100000">
                                          <p:val>
                                            <p:fltVal val="1"/>
                                          </p:val>
                                        </p:tav>
                                      </p:tavLst>
                                    </p:anim>
                                    <p:anim calcmode="lin" valueType="num">
                                      <p:cBhvr>
                                        <p:cTn id="9" dur="3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anim calcmode="lin" valueType="num">
                                      <p:cBhvr>
                                        <p:cTn id="13" dur="3000" fill="hold"/>
                                        <p:tgtEl>
                                          <p:spTgt spid="3"/>
                                        </p:tgtEl>
                                        <p:attrNameLst>
                                          <p:attrName>ppt_w</p:attrName>
                                        </p:attrNameLst>
                                      </p:cBhvr>
                                      <p:tavLst>
                                        <p:tav tm="0" fmla="#ppt_w*sin(2.5*pi*$)">
                                          <p:val>
                                            <p:fltVal val="0"/>
                                          </p:val>
                                        </p:tav>
                                        <p:tav tm="100000">
                                          <p:val>
                                            <p:fltVal val="1"/>
                                          </p:val>
                                        </p:tav>
                                      </p:tavLst>
                                    </p:anim>
                                    <p:anim calcmode="lin" valueType="num">
                                      <p:cBhvr>
                                        <p:cTn id="14" dur="3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5873AD-0384-4887-8F6E-DAFDD0D57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00" y="3905234"/>
            <a:ext cx="3502617" cy="2822238"/>
          </a:xfrm>
          <a:prstGeom prst="rect">
            <a:avLst/>
          </a:prstGeom>
        </p:spPr>
      </p:pic>
      <p:pic>
        <p:nvPicPr>
          <p:cNvPr id="5" name="図 4">
            <a:extLst>
              <a:ext uri="{FF2B5EF4-FFF2-40B4-BE49-F238E27FC236}">
                <a16:creationId xmlns:a16="http://schemas.microsoft.com/office/drawing/2014/main" id="{D9052584-D202-4F95-ABA8-BE30F300B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399" y="1307163"/>
            <a:ext cx="3502617" cy="2489812"/>
          </a:xfrm>
          <a:prstGeom prst="rect">
            <a:avLst/>
          </a:prstGeom>
        </p:spPr>
      </p:pic>
      <p:sp>
        <p:nvSpPr>
          <p:cNvPr id="4" name="テキスト ボックス 3">
            <a:extLst>
              <a:ext uri="{FF2B5EF4-FFF2-40B4-BE49-F238E27FC236}">
                <a16:creationId xmlns:a16="http://schemas.microsoft.com/office/drawing/2014/main" id="{683DCB05-A7F0-418C-8AAF-BDB71DC4344B}"/>
              </a:ext>
            </a:extLst>
          </p:cNvPr>
          <p:cNvSpPr txBox="1"/>
          <p:nvPr/>
        </p:nvSpPr>
        <p:spPr>
          <a:xfrm>
            <a:off x="453438" y="89675"/>
            <a:ext cx="8787539" cy="1138773"/>
          </a:xfrm>
          <a:prstGeom prst="rect">
            <a:avLst/>
          </a:prstGeom>
          <a:noFill/>
        </p:spPr>
        <p:txBody>
          <a:bodyPr wrap="square" rtlCol="0">
            <a:spAutoFit/>
          </a:bodyPr>
          <a:lstStyle/>
          <a:p>
            <a:pPr algn="ctr"/>
            <a:endParaRPr kumimoji="1" lang="en-US" altLang="ja-JP" sz="36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endParaRPr kumimoji="1" lang="en-US" altLang="ja-JP" sz="3200" b="1" dirty="0">
              <a:latin typeface="HGP創英角ｺﾞｼｯｸUB" panose="020B0900000000000000" pitchFamily="50" charset="-128"/>
              <a:ea typeface="HGP創英角ｺﾞｼｯｸUB" panose="020B0900000000000000" pitchFamily="50" charset="-128"/>
            </a:endParaRPr>
          </a:p>
        </p:txBody>
      </p:sp>
      <p:pic>
        <p:nvPicPr>
          <p:cNvPr id="6" name="図 5">
            <a:extLst>
              <a:ext uri="{FF2B5EF4-FFF2-40B4-BE49-F238E27FC236}">
                <a16:creationId xmlns:a16="http://schemas.microsoft.com/office/drawing/2014/main" id="{E30EB005-85C6-41CD-8F22-0FAD736A36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5984" y="1307163"/>
            <a:ext cx="3426782" cy="5420309"/>
          </a:xfrm>
          <a:prstGeom prst="rect">
            <a:avLst/>
          </a:prstGeom>
        </p:spPr>
      </p:pic>
      <p:sp>
        <p:nvSpPr>
          <p:cNvPr id="7" name="テキスト ボックス 6">
            <a:extLst>
              <a:ext uri="{FF2B5EF4-FFF2-40B4-BE49-F238E27FC236}">
                <a16:creationId xmlns:a16="http://schemas.microsoft.com/office/drawing/2014/main" id="{CEB801E8-FCFD-4FD6-8F20-4C87B3E53515}"/>
              </a:ext>
            </a:extLst>
          </p:cNvPr>
          <p:cNvSpPr txBox="1"/>
          <p:nvPr/>
        </p:nvSpPr>
        <p:spPr>
          <a:xfrm>
            <a:off x="1780524" y="0"/>
            <a:ext cx="4854983" cy="1631216"/>
          </a:xfrm>
          <a:prstGeom prst="rect">
            <a:avLst/>
          </a:prstGeom>
          <a:noFill/>
        </p:spPr>
        <p:txBody>
          <a:bodyPr wrap="none" rtlCol="0">
            <a:spAutoFit/>
          </a:bodyPr>
          <a:lstStyle/>
          <a:p>
            <a:pPr algn="ctr"/>
            <a:r>
              <a:rPr kumimoji="1" lang="ja-JP" altLang="en-US"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２５周年の記念事業</a:t>
            </a:r>
            <a:endParaRPr kumimoji="1" lang="en-US" altLang="ja-JP"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3600" b="1" dirty="0" err="1">
                <a:solidFill>
                  <a:schemeClr val="accent1">
                    <a:lumMod val="75000"/>
                  </a:schemeClr>
                </a:solidFill>
                <a:latin typeface="HGP創英角ｺﾞｼｯｸUB" panose="020B0900000000000000" pitchFamily="50" charset="-128"/>
                <a:ea typeface="HGP創英角ｺﾞｼｯｸUB" panose="020B0900000000000000" pitchFamily="50" charset="-128"/>
              </a:rPr>
              <a:t>ちびっ</a:t>
            </a:r>
            <a:r>
              <a:rPr kumimoji="1" lang="ja-JP" altLang="en-US" sz="36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子野球教室</a:t>
            </a:r>
            <a:endParaRPr kumimoji="1" lang="en-US" altLang="ja-JP" sz="36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endParaRPr kumimoji="1" lang="ja-JP" altLang="en-US" sz="24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p:txBody>
      </p:sp>
      <p:pic>
        <p:nvPicPr>
          <p:cNvPr id="10" name="図 9">
            <a:extLst>
              <a:ext uri="{FF2B5EF4-FFF2-40B4-BE49-F238E27FC236}">
                <a16:creationId xmlns:a16="http://schemas.microsoft.com/office/drawing/2014/main" id="{629FCA89-4CCD-4B5C-B156-827FA73EB4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293" y="1307163"/>
            <a:ext cx="8443414" cy="5494608"/>
          </a:xfrm>
          <a:prstGeom prst="rect">
            <a:avLst/>
          </a:prstGeom>
        </p:spPr>
      </p:pic>
      <p:pic>
        <p:nvPicPr>
          <p:cNvPr id="8" name="図 7">
            <a:extLst>
              <a:ext uri="{FF2B5EF4-FFF2-40B4-BE49-F238E27FC236}">
                <a16:creationId xmlns:a16="http://schemas.microsoft.com/office/drawing/2014/main" id="{D1C2CC3E-61A9-488C-8293-5AC1E9A979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293" y="1274125"/>
            <a:ext cx="8306202" cy="5494200"/>
          </a:xfrm>
          <a:prstGeom prst="rect">
            <a:avLst/>
          </a:prstGeom>
        </p:spPr>
      </p:pic>
    </p:spTree>
    <p:extLst>
      <p:ext uri="{BB962C8B-B14F-4D97-AF65-F5344CB8AC3E}">
        <p14:creationId xmlns:p14="http://schemas.microsoft.com/office/powerpoint/2010/main" val="610607243"/>
      </p:ext>
    </p:extLst>
  </p:cSld>
  <p:clrMapOvr>
    <a:masterClrMapping/>
  </p:clrMapOvr>
  <mc:AlternateContent xmlns:mc="http://schemas.openxmlformats.org/markup-compatibility/2006" xmlns:p14="http://schemas.microsoft.com/office/powerpoint/2010/main">
    <mc:Choice Requires="p14">
      <p:transition spd="slow" p14:dur="4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2000"/>
                                        <p:tgtEl>
                                          <p:spTgt spid="5"/>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2000"/>
                                        <p:tgtEl>
                                          <p:spTgt spid="3"/>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2000"/>
                                        <p:tgtEl>
                                          <p:spTgt spid="6"/>
                                        </p:tgtEl>
                                      </p:cBhvr>
                                    </p:animEffect>
                                  </p:childTnLst>
                                </p:cTn>
                              </p:par>
                            </p:childTnLst>
                          </p:cTn>
                        </p:par>
                        <p:par>
                          <p:cTn id="16" fill="hold">
                            <p:stCondLst>
                              <p:cond delay="6000"/>
                            </p:stCondLst>
                            <p:childTnLst>
                              <p:par>
                                <p:cTn id="17" presetID="21" presetClass="entr" presetSubtype="4" fill="hold" nodeType="afterEffect">
                                  <p:stCondLst>
                                    <p:cond delay="2000"/>
                                  </p:stCondLst>
                                  <p:childTnLst>
                                    <p:set>
                                      <p:cBhvr>
                                        <p:cTn id="18" dur="1" fill="hold">
                                          <p:stCondLst>
                                            <p:cond delay="0"/>
                                          </p:stCondLst>
                                        </p:cTn>
                                        <p:tgtEl>
                                          <p:spTgt spid="10"/>
                                        </p:tgtEl>
                                        <p:attrNameLst>
                                          <p:attrName>style.visibility</p:attrName>
                                        </p:attrNameLst>
                                      </p:cBhvr>
                                      <p:to>
                                        <p:strVal val="visible"/>
                                      </p:to>
                                    </p:set>
                                    <p:animEffect transition="in" filter="wheel(4)">
                                      <p:cBhvr>
                                        <p:cTn id="19" dur="2000"/>
                                        <p:tgtEl>
                                          <p:spTgt spid="10"/>
                                        </p:tgtEl>
                                      </p:cBhvr>
                                    </p:animEffect>
                                  </p:childTnLst>
                                </p:cTn>
                              </p:par>
                            </p:childTnLst>
                          </p:cTn>
                        </p:par>
                        <p:par>
                          <p:cTn id="20" fill="hold">
                            <p:stCondLst>
                              <p:cond delay="10000"/>
                            </p:stCondLst>
                            <p:childTnLst>
                              <p:par>
                                <p:cTn id="21" presetID="21" presetClass="entr" presetSubtype="8" fill="hold" nodeType="afterEffect">
                                  <p:stCondLst>
                                    <p:cond delay="2000"/>
                                  </p:stCondLst>
                                  <p:childTnLst>
                                    <p:set>
                                      <p:cBhvr>
                                        <p:cTn id="22" dur="1" fill="hold">
                                          <p:stCondLst>
                                            <p:cond delay="0"/>
                                          </p:stCondLst>
                                        </p:cTn>
                                        <p:tgtEl>
                                          <p:spTgt spid="8"/>
                                        </p:tgtEl>
                                        <p:attrNameLst>
                                          <p:attrName>style.visibility</p:attrName>
                                        </p:attrNameLst>
                                      </p:cBhvr>
                                      <p:to>
                                        <p:strVal val="visible"/>
                                      </p:to>
                                    </p:set>
                                    <p:animEffect transition="in" filter="wheel(8)">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752E95E-D754-4F45-B571-A57CD333E6DD}"/>
              </a:ext>
            </a:extLst>
          </p:cNvPr>
          <p:cNvSpPr txBox="1"/>
          <p:nvPr/>
        </p:nvSpPr>
        <p:spPr>
          <a:xfrm>
            <a:off x="2345031" y="193686"/>
            <a:ext cx="4522392" cy="707886"/>
          </a:xfrm>
          <a:prstGeom prst="rect">
            <a:avLst/>
          </a:prstGeom>
          <a:noFill/>
        </p:spPr>
        <p:txBody>
          <a:bodyPr wrap="none" rtlCol="0">
            <a:spAutoFit/>
          </a:bodyPr>
          <a:lstStyle/>
          <a:p>
            <a:r>
              <a:rPr kumimoji="1" lang="ja-JP" altLang="en-US"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３０周年の記念事業</a:t>
            </a:r>
            <a:endParaRPr kumimoji="1" lang="en-US" altLang="ja-JP"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p:txBody>
      </p:sp>
      <p:sp>
        <p:nvSpPr>
          <p:cNvPr id="3" name="テキスト ボックス 2">
            <a:extLst>
              <a:ext uri="{FF2B5EF4-FFF2-40B4-BE49-F238E27FC236}">
                <a16:creationId xmlns:a16="http://schemas.microsoft.com/office/drawing/2014/main" id="{08AE3912-DEBA-4535-9F15-85FC127EC4D6}"/>
              </a:ext>
            </a:extLst>
          </p:cNvPr>
          <p:cNvSpPr txBox="1"/>
          <p:nvPr/>
        </p:nvSpPr>
        <p:spPr>
          <a:xfrm>
            <a:off x="557119" y="901572"/>
            <a:ext cx="8029762" cy="584775"/>
          </a:xfrm>
          <a:prstGeom prst="rect">
            <a:avLst/>
          </a:prstGeom>
          <a:noFill/>
        </p:spPr>
        <p:txBody>
          <a:bodyPr wrap="none" rtlCol="0">
            <a:spAutoFit/>
          </a:bodyPr>
          <a:lstStyle/>
          <a:p>
            <a:r>
              <a:rPr kumimoji="1" lang="ja-JP" altLang="en-US" sz="32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青少年を麻薬・覚せい剤から守る集い」を開催</a:t>
            </a:r>
            <a:endParaRPr kumimoji="1" lang="en-US" altLang="ja-JP" sz="3200" b="1" dirty="0">
              <a:solidFill>
                <a:schemeClr val="bg2">
                  <a:lumMod val="50000"/>
                </a:schemeClr>
              </a:solidFill>
              <a:latin typeface="HGP創英角ｺﾞｼｯｸUB" panose="020B0900000000000000" pitchFamily="50" charset="-128"/>
              <a:ea typeface="HGP創英角ｺﾞｼｯｸUB" panose="020B0900000000000000" pitchFamily="50" charset="-128"/>
            </a:endParaRPr>
          </a:p>
        </p:txBody>
      </p:sp>
      <p:pic>
        <p:nvPicPr>
          <p:cNvPr id="6" name="図 5">
            <a:extLst>
              <a:ext uri="{FF2B5EF4-FFF2-40B4-BE49-F238E27FC236}">
                <a16:creationId xmlns:a16="http://schemas.microsoft.com/office/drawing/2014/main" id="{38D7361D-9DF7-45C2-87CC-1A2B71FE5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118" y="1628662"/>
            <a:ext cx="8059843" cy="4550196"/>
          </a:xfrm>
          <a:prstGeom prst="rect">
            <a:avLst/>
          </a:prstGeom>
        </p:spPr>
      </p:pic>
      <p:pic>
        <p:nvPicPr>
          <p:cNvPr id="8" name="図 7">
            <a:extLst>
              <a:ext uri="{FF2B5EF4-FFF2-40B4-BE49-F238E27FC236}">
                <a16:creationId xmlns:a16="http://schemas.microsoft.com/office/drawing/2014/main" id="{D5109F57-D78A-43B1-B39B-F397F4CAE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796" y="1628663"/>
            <a:ext cx="8058165" cy="4550195"/>
          </a:xfrm>
          <a:prstGeom prst="rect">
            <a:avLst/>
          </a:prstGeom>
        </p:spPr>
      </p:pic>
      <p:pic>
        <p:nvPicPr>
          <p:cNvPr id="5" name="図 4">
            <a:extLst>
              <a:ext uri="{FF2B5EF4-FFF2-40B4-BE49-F238E27FC236}">
                <a16:creationId xmlns:a16="http://schemas.microsoft.com/office/drawing/2014/main" id="{13732EE6-2659-481B-8B30-76065D0D2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158" y="1609458"/>
            <a:ext cx="8029762" cy="5158193"/>
          </a:xfrm>
          <a:prstGeom prst="rect">
            <a:avLst/>
          </a:prstGeom>
        </p:spPr>
      </p:pic>
    </p:spTree>
    <p:extLst>
      <p:ext uri="{BB962C8B-B14F-4D97-AF65-F5344CB8AC3E}">
        <p14:creationId xmlns:p14="http://schemas.microsoft.com/office/powerpoint/2010/main" val="934197424"/>
      </p:ext>
    </p:extLst>
  </p:cSld>
  <p:clrMapOvr>
    <a:masterClrMapping/>
  </p:clrMapOvr>
  <mc:AlternateContent xmlns:mc="http://schemas.openxmlformats.org/markup-compatibility/2006" xmlns:p14="http://schemas.microsoft.com/office/powerpoint/2010/main">
    <mc:Choice Requires="p14">
      <p:transition spd="slow" p14:dur="4000" advClick="0" advTm="22000"/>
    </mc:Choice>
    <mc:Fallback xmlns="">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set>
                                      <p:cBhvr>
                                        <p:cTn id="7" dur="114" fill="hold">
                                          <p:stCondLst>
                                            <p:cond delay="0"/>
                                          </p:stCondLst>
                                        </p:cTn>
                                        <p:tgtEl>
                                          <p:spTgt spid="3"/>
                                        </p:tgtEl>
                                        <p:attrNameLst>
                                          <p:attrName>style.rotation</p:attrName>
                                        </p:attrNameLst>
                                      </p:cBhvr>
                                      <p:to>
                                        <p:strVal val="-45.0"/>
                                      </p:to>
                                    </p:set>
                                    <p:anim calcmode="lin" valueType="num">
                                      <p:cBhvr>
                                        <p:cTn id="8" dur="114" fill="hold">
                                          <p:stCondLst>
                                            <p:cond delay="114"/>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3"/>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2750"/>
                            </p:stCondLst>
                            <p:childTnLst>
                              <p:par>
                                <p:cTn id="13" presetID="4" presetClass="entr" presetSubtype="32"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box(out)">
                                      <p:cBhvr>
                                        <p:cTn id="15" dur="3000"/>
                                        <p:tgtEl>
                                          <p:spTgt spid="6"/>
                                        </p:tgtEl>
                                      </p:cBhvr>
                                    </p:animEffect>
                                  </p:childTnLst>
                                </p:cTn>
                              </p:par>
                            </p:childTnLst>
                          </p:cTn>
                        </p:par>
                        <p:par>
                          <p:cTn id="16" fill="hold">
                            <p:stCondLst>
                              <p:cond delay="6250"/>
                            </p:stCondLst>
                            <p:childTnLst>
                              <p:par>
                                <p:cTn id="17" presetID="4" presetClass="entr" presetSubtype="32" fill="hold" nodeType="afterEffect">
                                  <p:stCondLst>
                                    <p:cond delay="3000"/>
                                  </p:stCondLst>
                                  <p:childTnLst>
                                    <p:set>
                                      <p:cBhvr>
                                        <p:cTn id="18" dur="1" fill="hold">
                                          <p:stCondLst>
                                            <p:cond delay="0"/>
                                          </p:stCondLst>
                                        </p:cTn>
                                        <p:tgtEl>
                                          <p:spTgt spid="8"/>
                                        </p:tgtEl>
                                        <p:attrNameLst>
                                          <p:attrName>style.visibility</p:attrName>
                                        </p:attrNameLst>
                                      </p:cBhvr>
                                      <p:to>
                                        <p:strVal val="visible"/>
                                      </p:to>
                                    </p:set>
                                    <p:animEffect transition="in" filter="box(out)">
                                      <p:cBhvr>
                                        <p:cTn id="19" dur="3000"/>
                                        <p:tgtEl>
                                          <p:spTgt spid="8"/>
                                        </p:tgtEl>
                                      </p:cBhvr>
                                    </p:animEffect>
                                  </p:childTnLst>
                                </p:cTn>
                              </p:par>
                            </p:childTnLst>
                          </p:cTn>
                        </p:par>
                        <p:par>
                          <p:cTn id="20" fill="hold">
                            <p:stCondLst>
                              <p:cond delay="12250"/>
                            </p:stCondLst>
                            <p:childTnLst>
                              <p:par>
                                <p:cTn id="21" presetID="4" presetClass="entr" presetSubtype="32" fill="hold" nodeType="afterEffect">
                                  <p:stCondLst>
                                    <p:cond delay="3000"/>
                                  </p:stCondLst>
                                  <p:childTnLst>
                                    <p:set>
                                      <p:cBhvr>
                                        <p:cTn id="22" dur="1" fill="hold">
                                          <p:stCondLst>
                                            <p:cond delay="0"/>
                                          </p:stCondLst>
                                        </p:cTn>
                                        <p:tgtEl>
                                          <p:spTgt spid="5"/>
                                        </p:tgtEl>
                                        <p:attrNameLst>
                                          <p:attrName>style.visibility</p:attrName>
                                        </p:attrNameLst>
                                      </p:cBhvr>
                                      <p:to>
                                        <p:strVal val="visible"/>
                                      </p:to>
                                    </p:set>
                                    <p:animEffect transition="in" filter="box(out)">
                                      <p:cBhvr>
                                        <p:cTn id="23"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B2E960A-DF0C-4D15-8A31-64963F00B68B}"/>
              </a:ext>
            </a:extLst>
          </p:cNvPr>
          <p:cNvSpPr txBox="1"/>
          <p:nvPr/>
        </p:nvSpPr>
        <p:spPr>
          <a:xfrm>
            <a:off x="490781" y="1008104"/>
            <a:ext cx="8042586" cy="1600438"/>
          </a:xfrm>
          <a:prstGeom prst="rect">
            <a:avLst/>
          </a:prstGeom>
          <a:noFill/>
        </p:spPr>
        <p:txBody>
          <a:bodyPr wrap="none" rtlCol="0">
            <a:spAutoFit/>
          </a:bodyPr>
          <a:lstStyle/>
          <a:p>
            <a:r>
              <a:rPr kumimoji="1" lang="ja-JP" altLang="en-US" sz="28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重度身体障害者施設「新生園」の園生で構成された</a:t>
            </a:r>
            <a:endParaRPr kumimoji="1" lang="en-US" altLang="ja-JP" sz="28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r>
              <a:rPr kumimoji="1" lang="ja-JP" altLang="en-US" sz="28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「正秋バンド」による大コンサートを</a:t>
            </a:r>
            <a:r>
              <a:rPr lang="ja-JP" altLang="ja-JP" sz="28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玉川聖学院</a:t>
            </a:r>
            <a:r>
              <a:rPr kumimoji="1" lang="ja-JP" altLang="en-US" sz="28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で開催</a:t>
            </a:r>
            <a:endParaRPr kumimoji="1" lang="en-US" altLang="ja-JP" sz="28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endParaRPr kumimoji="1" lang="en-US" altLang="ja-JP" sz="28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endParaRPr kumimoji="1" lang="ja-JP" altLang="en-US" sz="1400" b="1" dirty="0">
              <a:latin typeface="HGP創英角ｺﾞｼｯｸUB" panose="020B0900000000000000" pitchFamily="50" charset="-128"/>
              <a:ea typeface="HGP創英角ｺﾞｼｯｸUB" panose="020B0900000000000000" pitchFamily="50" charset="-128"/>
            </a:endParaRPr>
          </a:p>
        </p:txBody>
      </p:sp>
      <p:pic>
        <p:nvPicPr>
          <p:cNvPr id="8" name="図 7">
            <a:extLst>
              <a:ext uri="{FF2B5EF4-FFF2-40B4-BE49-F238E27FC236}">
                <a16:creationId xmlns:a16="http://schemas.microsoft.com/office/drawing/2014/main" id="{D47B449D-1C04-4CA4-B065-FE4ADB4A4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69" y="2268649"/>
            <a:ext cx="7568213" cy="4563187"/>
          </a:xfrm>
          <a:prstGeom prst="rect">
            <a:avLst/>
          </a:prstGeom>
        </p:spPr>
      </p:pic>
      <p:sp>
        <p:nvSpPr>
          <p:cNvPr id="6" name="テキスト ボックス 5">
            <a:extLst>
              <a:ext uri="{FF2B5EF4-FFF2-40B4-BE49-F238E27FC236}">
                <a16:creationId xmlns:a16="http://schemas.microsoft.com/office/drawing/2014/main" id="{4525EDE7-9A19-4376-8A5C-868D21258E92}"/>
              </a:ext>
            </a:extLst>
          </p:cNvPr>
          <p:cNvSpPr txBox="1"/>
          <p:nvPr/>
        </p:nvSpPr>
        <p:spPr>
          <a:xfrm>
            <a:off x="2345031" y="193686"/>
            <a:ext cx="4522392" cy="707886"/>
          </a:xfrm>
          <a:prstGeom prst="rect">
            <a:avLst/>
          </a:prstGeom>
          <a:noFill/>
        </p:spPr>
        <p:txBody>
          <a:bodyPr wrap="none" rtlCol="0">
            <a:spAutoFit/>
          </a:bodyPr>
          <a:lstStyle/>
          <a:p>
            <a:r>
              <a:rPr kumimoji="1" lang="ja-JP" altLang="en-US"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３５周年の記念事業</a:t>
            </a:r>
            <a:endParaRPr kumimoji="1" lang="en-US" altLang="ja-JP"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p:txBody>
      </p:sp>
      <p:pic>
        <p:nvPicPr>
          <p:cNvPr id="4" name="図 3">
            <a:extLst>
              <a:ext uri="{FF2B5EF4-FFF2-40B4-BE49-F238E27FC236}">
                <a16:creationId xmlns:a16="http://schemas.microsoft.com/office/drawing/2014/main" id="{314F490A-D034-41BA-A2A7-AF0528B18B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968" y="2268649"/>
            <a:ext cx="7568213" cy="4563187"/>
          </a:xfrm>
          <a:prstGeom prst="rect">
            <a:avLst/>
          </a:prstGeom>
        </p:spPr>
      </p:pic>
    </p:spTree>
    <p:extLst>
      <p:ext uri="{BB962C8B-B14F-4D97-AF65-F5344CB8AC3E}">
        <p14:creationId xmlns:p14="http://schemas.microsoft.com/office/powerpoint/2010/main" val="1352783353"/>
      </p:ext>
    </p:extLst>
  </p:cSld>
  <p:clrMapOvr>
    <a:masterClrMapping/>
  </p:clrMapOvr>
  <mc:AlternateContent xmlns:mc="http://schemas.openxmlformats.org/markup-compatibility/2006" xmlns:p14="http://schemas.microsoft.com/office/powerpoint/2010/main">
    <mc:Choice Requires="p14">
      <p:transition spd="slow" p14:dur="4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114" fill="hold">
                                          <p:stCondLst>
                                            <p:cond delay="0"/>
                                          </p:stCondLst>
                                        </p:cTn>
                                        <p:tgtEl>
                                          <p:spTgt spid="2"/>
                                        </p:tgtEl>
                                        <p:attrNameLst>
                                          <p:attrName>style.rotation</p:attrName>
                                        </p:attrNameLst>
                                      </p:cBhvr>
                                      <p:to>
                                        <p:strVal val="-45.0"/>
                                      </p:to>
                                    </p:set>
                                    <p:anim calcmode="lin" valueType="num">
                                      <p:cBhvr>
                                        <p:cTn id="8" dur="114" fill="hold">
                                          <p:stCondLst>
                                            <p:cond delay="114"/>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2"/>
                                        </p:tgtEl>
                                        <p:attrNameLst>
                                          <p:attrName>ppt_y</p:attrName>
                                        </p:attrNameLst>
                                      </p:cBhvr>
                                      <p:tavLst>
                                        <p:tav tm="0">
                                          <p:val>
                                            <p:strVal val="#ppt_y-(0.354*#ppt_w-0.172*#ppt_h)"/>
                                          </p:val>
                                        </p:tav>
                                        <p:tav tm="100000">
                                          <p:val>
                                            <p:strVal val="#ppt_y"/>
                                          </p:val>
                                        </p:tav>
                                      </p:tavLst>
                                    </p:anim>
                                  </p:childTnLst>
                                </p:cTn>
                              </p:par>
                              <p:par>
                                <p:cTn id="12" presetID="21" presetClass="entr" presetSubtype="4" fill="hold" nodeType="withEffect">
                                  <p:stCondLst>
                                    <p:cond delay="1500"/>
                                  </p:stCondLst>
                                  <p:childTnLst>
                                    <p:set>
                                      <p:cBhvr>
                                        <p:cTn id="13" dur="1" fill="hold">
                                          <p:stCondLst>
                                            <p:cond delay="0"/>
                                          </p:stCondLst>
                                        </p:cTn>
                                        <p:tgtEl>
                                          <p:spTgt spid="8"/>
                                        </p:tgtEl>
                                        <p:attrNameLst>
                                          <p:attrName>style.visibility</p:attrName>
                                        </p:attrNameLst>
                                      </p:cBhvr>
                                      <p:to>
                                        <p:strVal val="visible"/>
                                      </p:to>
                                    </p:set>
                                    <p:animEffect transition="in" filter="wheel(4)">
                                      <p:cBhvr>
                                        <p:cTn id="14" dur="3000"/>
                                        <p:tgtEl>
                                          <p:spTgt spid="8"/>
                                        </p:tgtEl>
                                      </p:cBhvr>
                                    </p:animEffect>
                                  </p:childTnLst>
                                </p:cTn>
                              </p:par>
                            </p:childTnLst>
                          </p:cTn>
                        </p:par>
                        <p:par>
                          <p:cTn id="15" fill="hold">
                            <p:stCondLst>
                              <p:cond delay="6125"/>
                            </p:stCondLst>
                            <p:childTnLst>
                              <p:par>
                                <p:cTn id="16" presetID="21" presetClass="entr" presetSubtype="4" fill="hold" nodeType="afterEffect">
                                  <p:stCondLst>
                                    <p:cond delay="4000"/>
                                  </p:stCondLst>
                                  <p:childTnLst>
                                    <p:set>
                                      <p:cBhvr>
                                        <p:cTn id="17" dur="1" fill="hold">
                                          <p:stCondLst>
                                            <p:cond delay="0"/>
                                          </p:stCondLst>
                                        </p:cTn>
                                        <p:tgtEl>
                                          <p:spTgt spid="4"/>
                                        </p:tgtEl>
                                        <p:attrNameLst>
                                          <p:attrName>style.visibility</p:attrName>
                                        </p:attrNameLst>
                                      </p:cBhvr>
                                      <p:to>
                                        <p:strVal val="visible"/>
                                      </p:to>
                                    </p:set>
                                    <p:animEffect transition="in" filter="wheel(4)">
                                      <p:cBhvr>
                                        <p:cTn id="18"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6D08322-A2A3-43BA-9860-8C26D98223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681" y="1591987"/>
            <a:ext cx="8053916" cy="5199430"/>
          </a:xfrm>
          <a:prstGeom prst="rect">
            <a:avLst/>
          </a:prstGeom>
        </p:spPr>
      </p:pic>
      <p:sp>
        <p:nvSpPr>
          <p:cNvPr id="6" name="テキスト ボックス 5">
            <a:extLst>
              <a:ext uri="{FF2B5EF4-FFF2-40B4-BE49-F238E27FC236}">
                <a16:creationId xmlns:a16="http://schemas.microsoft.com/office/drawing/2014/main" id="{BD1DB93B-98B1-4E0A-A50E-C45E8BE1C179}"/>
              </a:ext>
            </a:extLst>
          </p:cNvPr>
          <p:cNvSpPr txBox="1"/>
          <p:nvPr/>
        </p:nvSpPr>
        <p:spPr>
          <a:xfrm>
            <a:off x="509830" y="229281"/>
            <a:ext cx="8124340" cy="1692771"/>
          </a:xfrm>
          <a:prstGeom prst="rect">
            <a:avLst/>
          </a:prstGeom>
          <a:noFill/>
        </p:spPr>
        <p:txBody>
          <a:bodyPr wrap="none" rtlCol="0">
            <a:spAutoFit/>
          </a:bodyPr>
          <a:lstStyle/>
          <a:p>
            <a:pPr algn="ctr"/>
            <a:r>
              <a:rPr kumimoji="1" lang="ja-JP" altLang="en-US" sz="4000" b="1" i="1" dirty="0">
                <a:solidFill>
                  <a:schemeClr val="accent1">
                    <a:lumMod val="75000"/>
                  </a:schemeClr>
                </a:solidFill>
                <a:latin typeface="HGP創英角ｺﾞｼｯｸUB" panose="020B0900000000000000" pitchFamily="50" charset="-128"/>
                <a:ea typeface="HGP創英角ｺﾞｼｯｸUB" panose="020B0900000000000000" pitchFamily="50" charset="-128"/>
              </a:rPr>
              <a:t>東京自由が丘ライオンズクラブ誕生　</a:t>
            </a:r>
            <a:endParaRPr kumimoji="1" lang="en-US" altLang="ja-JP" sz="4000" b="1" i="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3200" b="1" i="1" dirty="0">
                <a:solidFill>
                  <a:schemeClr val="accent1">
                    <a:lumMod val="75000"/>
                  </a:schemeClr>
                </a:solidFill>
                <a:latin typeface="HGP創英角ｺﾞｼｯｸUB" panose="020B0900000000000000" pitchFamily="50" charset="-128"/>
                <a:ea typeface="HGP創英角ｺﾞｼｯｸUB" panose="020B0900000000000000" pitchFamily="50" charset="-128"/>
              </a:rPr>
              <a:t>エクステンション　</a:t>
            </a:r>
            <a:r>
              <a:rPr kumimoji="1" lang="en-US" altLang="ja-JP" sz="3200" b="1" dirty="0">
                <a:solidFill>
                  <a:schemeClr val="accent1">
                    <a:lumMod val="75000"/>
                  </a:schemeClr>
                </a:solidFill>
              </a:rPr>
              <a:t>2002</a:t>
            </a:r>
            <a:r>
              <a:rPr kumimoji="1" lang="ja-JP" altLang="en-US" sz="3200" b="1" dirty="0">
                <a:solidFill>
                  <a:schemeClr val="accent1">
                    <a:lumMod val="75000"/>
                  </a:schemeClr>
                </a:solidFill>
              </a:rPr>
              <a:t>年</a:t>
            </a:r>
            <a:r>
              <a:rPr kumimoji="1" lang="en-US" altLang="ja-JP" sz="3200" b="1" dirty="0">
                <a:solidFill>
                  <a:schemeClr val="accent1">
                    <a:lumMod val="75000"/>
                  </a:schemeClr>
                </a:solidFill>
              </a:rPr>
              <a:t>3</a:t>
            </a:r>
            <a:r>
              <a:rPr kumimoji="1" lang="ja-JP" altLang="en-US" sz="3200" b="1" dirty="0">
                <a:solidFill>
                  <a:schemeClr val="accent1">
                    <a:lumMod val="75000"/>
                  </a:schemeClr>
                </a:solidFill>
              </a:rPr>
              <a:t>月</a:t>
            </a:r>
            <a:r>
              <a:rPr kumimoji="1" lang="en-US" altLang="ja-JP" sz="3200" b="1" dirty="0">
                <a:solidFill>
                  <a:schemeClr val="accent1">
                    <a:lumMod val="75000"/>
                  </a:schemeClr>
                </a:solidFill>
              </a:rPr>
              <a:t>29</a:t>
            </a:r>
            <a:r>
              <a:rPr kumimoji="1" lang="ja-JP" altLang="en-US" sz="3200" b="1" dirty="0">
                <a:solidFill>
                  <a:schemeClr val="accent1">
                    <a:lumMod val="75000"/>
                  </a:schemeClr>
                </a:solidFill>
              </a:rPr>
              <a:t>日</a:t>
            </a:r>
          </a:p>
          <a:p>
            <a:pPr algn="ctr"/>
            <a:r>
              <a:rPr kumimoji="1" lang="ja-JP" altLang="en-US" sz="3200" b="1" i="1" dirty="0">
                <a:solidFill>
                  <a:schemeClr val="bg2">
                    <a:lumMod val="50000"/>
                  </a:schemeClr>
                </a:solidFill>
                <a:latin typeface="HGP創英角ｺﾞｼｯｸUB" panose="020B0900000000000000" pitchFamily="50" charset="-128"/>
                <a:ea typeface="HGP創英角ｺﾞｼｯｸUB" panose="020B0900000000000000" pitchFamily="50" charset="-128"/>
              </a:rPr>
              <a:t>　</a:t>
            </a:r>
          </a:p>
        </p:txBody>
      </p:sp>
      <p:pic>
        <p:nvPicPr>
          <p:cNvPr id="5" name="図 4">
            <a:extLst>
              <a:ext uri="{FF2B5EF4-FFF2-40B4-BE49-F238E27FC236}">
                <a16:creationId xmlns:a16="http://schemas.microsoft.com/office/drawing/2014/main" id="{053CD1C6-AEED-4C2D-AA75-156855DFA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81" y="1591987"/>
            <a:ext cx="8053915" cy="5199430"/>
          </a:xfrm>
          <a:prstGeom prst="rect">
            <a:avLst/>
          </a:prstGeom>
        </p:spPr>
      </p:pic>
    </p:spTree>
    <p:extLst>
      <p:ext uri="{BB962C8B-B14F-4D97-AF65-F5344CB8AC3E}">
        <p14:creationId xmlns:p14="http://schemas.microsoft.com/office/powerpoint/2010/main" val="1961391714"/>
      </p:ext>
    </p:extLst>
  </p:cSld>
  <p:clrMapOvr>
    <a:masterClrMapping/>
  </p:clrMapOvr>
  <mc:AlternateContent xmlns:mc="http://schemas.openxmlformats.org/markup-compatibility/2006" xmlns:p14="http://schemas.microsoft.com/office/powerpoint/2010/main">
    <mc:Choice Requires="p14">
      <p:transition spd="slow" p14:dur="4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2500"/>
                                        <p:tgtEl>
                                          <p:spTgt spid="7"/>
                                        </p:tgtEl>
                                      </p:cBhvr>
                                    </p:animEffect>
                                  </p:childTnLst>
                                </p:cTn>
                              </p:par>
                            </p:childTnLst>
                          </p:cTn>
                        </p:par>
                        <p:par>
                          <p:cTn id="8" fill="hold">
                            <p:stCondLst>
                              <p:cond delay="2500"/>
                            </p:stCondLst>
                            <p:childTnLst>
                              <p:par>
                                <p:cTn id="9" presetID="4" presetClass="entr" presetSubtype="32" fill="hold" nodeType="afterEffect">
                                  <p:stCondLst>
                                    <p:cond delay="1250"/>
                                  </p:stCondLst>
                                  <p:childTnLst>
                                    <p:set>
                                      <p:cBhvr>
                                        <p:cTn id="10" dur="1" fill="hold">
                                          <p:stCondLst>
                                            <p:cond delay="0"/>
                                          </p:stCondLst>
                                        </p:cTn>
                                        <p:tgtEl>
                                          <p:spTgt spid="5"/>
                                        </p:tgtEl>
                                        <p:attrNameLst>
                                          <p:attrName>style.visibility</p:attrName>
                                        </p:attrNameLst>
                                      </p:cBhvr>
                                      <p:to>
                                        <p:strVal val="visible"/>
                                      </p:to>
                                    </p:set>
                                    <p:animEffect transition="in" filter="box(out)">
                                      <p:cBhvr>
                                        <p:cTn id="11"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5C25B26-F461-4790-97B0-AFDD4722AF5F}"/>
              </a:ext>
            </a:extLst>
          </p:cNvPr>
          <p:cNvSpPr txBox="1"/>
          <p:nvPr/>
        </p:nvSpPr>
        <p:spPr>
          <a:xfrm>
            <a:off x="159798" y="61950"/>
            <a:ext cx="8557998" cy="1261884"/>
          </a:xfrm>
          <a:prstGeom prst="rect">
            <a:avLst/>
          </a:prstGeom>
          <a:noFill/>
        </p:spPr>
        <p:txBody>
          <a:bodyPr wrap="square" rtlCol="0">
            <a:spAutoFit/>
          </a:bodyPr>
          <a:lstStyle/>
          <a:p>
            <a:pPr algn="ctr"/>
            <a:r>
              <a:rPr kumimoji="1" lang="ja-JP" altLang="en-US"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３５周年／４０周年／４５周年</a:t>
            </a:r>
            <a:endParaRPr kumimoji="1" lang="en-US" altLang="ja-JP"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3600" b="1" i="1" dirty="0">
                <a:solidFill>
                  <a:schemeClr val="accent1">
                    <a:lumMod val="75000"/>
                  </a:schemeClr>
                </a:solidFill>
                <a:latin typeface="HGP創英角ｺﾞｼｯｸUB" panose="020B0900000000000000" pitchFamily="50" charset="-128"/>
                <a:ea typeface="HGP創英角ｺﾞｼｯｸUB" panose="020B0900000000000000" pitchFamily="50" charset="-128"/>
              </a:rPr>
              <a:t>記念式典を開催</a:t>
            </a:r>
            <a:endParaRPr kumimoji="1" lang="en-US" altLang="ja-JP" sz="3600" b="1" i="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p:txBody>
      </p:sp>
      <p:pic>
        <p:nvPicPr>
          <p:cNvPr id="3" name="図 2">
            <a:extLst>
              <a:ext uri="{FF2B5EF4-FFF2-40B4-BE49-F238E27FC236}">
                <a16:creationId xmlns:a16="http://schemas.microsoft.com/office/drawing/2014/main" id="{1141DD4D-5A4F-435B-A506-BB363D8E2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3927"/>
            <a:ext cx="9144000" cy="5439475"/>
          </a:xfrm>
          <a:prstGeom prst="rect">
            <a:avLst/>
          </a:prstGeom>
        </p:spPr>
      </p:pic>
      <p:pic>
        <p:nvPicPr>
          <p:cNvPr id="4" name="図 3">
            <a:extLst>
              <a:ext uri="{FF2B5EF4-FFF2-40B4-BE49-F238E27FC236}">
                <a16:creationId xmlns:a16="http://schemas.microsoft.com/office/drawing/2014/main" id="{45A21A39-862C-41AC-8AF1-618B03A11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6627"/>
            <a:ext cx="9144000" cy="5454073"/>
          </a:xfrm>
          <a:prstGeom prst="rect">
            <a:avLst/>
          </a:prstGeom>
        </p:spPr>
      </p:pic>
      <p:pic>
        <p:nvPicPr>
          <p:cNvPr id="5" name="図 4">
            <a:extLst>
              <a:ext uri="{FF2B5EF4-FFF2-40B4-BE49-F238E27FC236}">
                <a16:creationId xmlns:a16="http://schemas.microsoft.com/office/drawing/2014/main" id="{2F004181-FEFD-4BB0-997F-ABF05473E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03927"/>
            <a:ext cx="9144000" cy="5454073"/>
          </a:xfrm>
          <a:prstGeom prst="rect">
            <a:avLst/>
          </a:prstGeom>
        </p:spPr>
      </p:pic>
    </p:spTree>
    <p:extLst>
      <p:ext uri="{BB962C8B-B14F-4D97-AF65-F5344CB8AC3E}">
        <p14:creationId xmlns:p14="http://schemas.microsoft.com/office/powerpoint/2010/main" val="316312577"/>
      </p:ext>
    </p:extLst>
  </p:cSld>
  <p:clrMapOvr>
    <a:masterClrMapping/>
  </p:clrMapOvr>
  <mc:AlternateContent xmlns:mc="http://schemas.openxmlformats.org/markup-compatibility/2006" xmlns:p14="http://schemas.microsoft.com/office/powerpoint/2010/main">
    <mc:Choice Requires="p14">
      <p:transition spd="slow" p14:dur="4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3000"/>
                                        <p:tgtEl>
                                          <p:spTgt spid="3"/>
                                        </p:tgtEl>
                                      </p:cBhvr>
                                    </p:animEffect>
                                  </p:childTnLst>
                                </p:cTn>
                              </p:par>
                            </p:childTnLst>
                          </p:cTn>
                        </p:par>
                        <p:par>
                          <p:cTn id="8" fill="hold">
                            <p:stCondLst>
                              <p:cond delay="3000"/>
                            </p:stCondLst>
                            <p:childTnLst>
                              <p:par>
                                <p:cTn id="9" presetID="4" presetClass="entr" presetSubtype="32" fill="hold" nodeType="after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box(out)">
                                      <p:cBhvr>
                                        <p:cTn id="11" dur="3000"/>
                                        <p:tgtEl>
                                          <p:spTgt spid="4"/>
                                        </p:tgtEl>
                                      </p:cBhvr>
                                    </p:animEffect>
                                  </p:childTnLst>
                                </p:cTn>
                              </p:par>
                            </p:childTnLst>
                          </p:cTn>
                        </p:par>
                        <p:par>
                          <p:cTn id="12" fill="hold">
                            <p:stCondLst>
                              <p:cond delay="7500"/>
                            </p:stCondLst>
                            <p:childTnLst>
                              <p:par>
                                <p:cTn id="13" presetID="4" presetClass="entr" presetSubtype="32" fill="hold" nodeType="after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box(out)">
                                      <p:cBhvr>
                                        <p:cTn id="15"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C:\Users\hisaobaba\Pictures\20. ライオンズ\20180305_薬物講習\DSC_0430 (2).JPG">
            <a:extLst>
              <a:ext uri="{FF2B5EF4-FFF2-40B4-BE49-F238E27FC236}">
                <a16:creationId xmlns:a16="http://schemas.microsoft.com/office/drawing/2014/main" id="{6603FBF0-AEE0-4546-914B-5DFAB62FC3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95551"/>
            <a:ext cx="9170602" cy="5302997"/>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9E8C9E76-441E-44BC-B10A-ECBEF9B4FF4C}"/>
              </a:ext>
            </a:extLst>
          </p:cNvPr>
          <p:cNvSpPr txBox="1"/>
          <p:nvPr/>
        </p:nvSpPr>
        <p:spPr>
          <a:xfrm>
            <a:off x="1880083" y="84696"/>
            <a:ext cx="5030544" cy="707886"/>
          </a:xfrm>
          <a:prstGeom prst="rect">
            <a:avLst/>
          </a:prstGeom>
          <a:noFill/>
        </p:spPr>
        <p:txBody>
          <a:bodyPr wrap="none" rtlCol="0">
            <a:spAutoFit/>
          </a:bodyPr>
          <a:lstStyle/>
          <a:p>
            <a:r>
              <a:rPr kumimoji="1" lang="ja-JP" altLang="en-US"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社会貢献アクティビティ</a:t>
            </a:r>
            <a:endParaRPr kumimoji="1" lang="en-US" altLang="ja-JP"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3" name="テキスト ボックス 12">
            <a:extLst>
              <a:ext uri="{FF2B5EF4-FFF2-40B4-BE49-F238E27FC236}">
                <a16:creationId xmlns:a16="http://schemas.microsoft.com/office/drawing/2014/main" id="{5F82472D-57D4-4B8D-A684-39826E4AE58D}"/>
              </a:ext>
            </a:extLst>
          </p:cNvPr>
          <p:cNvSpPr txBox="1"/>
          <p:nvPr/>
        </p:nvSpPr>
        <p:spPr>
          <a:xfrm>
            <a:off x="65490" y="6149120"/>
            <a:ext cx="8659729" cy="646331"/>
          </a:xfrm>
          <a:prstGeom prst="rect">
            <a:avLst/>
          </a:prstGeom>
          <a:noFill/>
        </p:spPr>
        <p:txBody>
          <a:bodyPr wrap="square" rtlCol="0">
            <a:spAutoFit/>
          </a:bodyPr>
          <a:lstStyle/>
          <a:p>
            <a:pPr algn="ctr"/>
            <a:r>
              <a:rPr kumimoji="1" lang="ja-JP" altLang="en-US" sz="3600" b="1" dirty="0">
                <a:latin typeface="HGP創英角ｺﾞｼｯｸUB" panose="020B0900000000000000" pitchFamily="50" charset="-128"/>
                <a:ea typeface="HGP創英角ｺﾞｼｯｸUB" panose="020B0900000000000000" pitchFamily="50" charset="-128"/>
              </a:rPr>
              <a:t>薬物乱用防止講習会　　継続２０年</a:t>
            </a:r>
            <a:endParaRPr kumimoji="1" lang="en-US" altLang="ja-JP" sz="3600" b="1" dirty="0">
              <a:latin typeface="HGP創英角ｺﾞｼｯｸUB" panose="020B0900000000000000" pitchFamily="50" charset="-128"/>
              <a:ea typeface="HGP創英角ｺﾞｼｯｸUB" panose="020B0900000000000000" pitchFamily="50" charset="-128"/>
            </a:endParaRPr>
          </a:p>
        </p:txBody>
      </p:sp>
      <p:pic>
        <p:nvPicPr>
          <p:cNvPr id="17" name="Picture 2" descr="C:\Users\hisaobaba\Desktop\20180312_090514(0).jpg">
            <a:extLst>
              <a:ext uri="{FF2B5EF4-FFF2-40B4-BE49-F238E27FC236}">
                <a16:creationId xmlns:a16="http://schemas.microsoft.com/office/drawing/2014/main" id="{E9A3161B-BCD7-43E6-9E37-4595FC1C7D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879108"/>
            <a:ext cx="9078511" cy="52700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hisaobaba\Pictures\20. ライオンズ\20180305_薬物講習\DSC_0428.JPG">
            <a:extLst>
              <a:ext uri="{FF2B5EF4-FFF2-40B4-BE49-F238E27FC236}">
                <a16:creationId xmlns:a16="http://schemas.microsoft.com/office/drawing/2014/main" id="{ED0B63E9-42A4-40B8-8164-6366C380EA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859636"/>
            <a:ext cx="9078510" cy="53517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hisaobaba\Pictures\20. ライオンズ\20180305_薬物講習\DSC_0423.JPG">
            <a:extLst>
              <a:ext uri="{FF2B5EF4-FFF2-40B4-BE49-F238E27FC236}">
                <a16:creationId xmlns:a16="http://schemas.microsoft.com/office/drawing/2014/main" id="{4261CB5C-AE7F-41A1-A8E2-A4A3D87077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87" y="869421"/>
            <a:ext cx="9062115" cy="536635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a:extLst>
              <a:ext uri="{FF2B5EF4-FFF2-40B4-BE49-F238E27FC236}">
                <a16:creationId xmlns:a16="http://schemas.microsoft.com/office/drawing/2014/main" id="{A8B4FB96-3796-472C-A986-17FB9B9084D0}"/>
              </a:ext>
            </a:extLst>
          </p:cNvPr>
          <p:cNvGrpSpPr/>
          <p:nvPr/>
        </p:nvGrpSpPr>
        <p:grpSpPr>
          <a:xfrm>
            <a:off x="6931137" y="84696"/>
            <a:ext cx="2147373" cy="1961560"/>
            <a:chOff x="6439835" y="2246540"/>
            <a:chExt cx="1315348" cy="1085151"/>
          </a:xfrm>
        </p:grpSpPr>
        <p:sp>
          <p:nvSpPr>
            <p:cNvPr id="10" name="Oval 11">
              <a:extLst>
                <a:ext uri="{FF2B5EF4-FFF2-40B4-BE49-F238E27FC236}">
                  <a16:creationId xmlns:a16="http://schemas.microsoft.com/office/drawing/2014/main" id="{0109299A-1376-4935-AFB4-7E8D79811BC1}"/>
                </a:ext>
              </a:extLst>
            </p:cNvPr>
            <p:cNvSpPr>
              <a:spLocks noChangeArrowheads="1"/>
            </p:cNvSpPr>
            <p:nvPr/>
          </p:nvSpPr>
          <p:spPr bwMode="auto">
            <a:xfrm>
              <a:off x="6439835" y="2246540"/>
              <a:ext cx="1315348" cy="1073853"/>
            </a:xfrm>
            <a:prstGeom prst="ellipse">
              <a:avLst/>
            </a:prstGeom>
            <a:solidFill>
              <a:schemeClr val="tx1"/>
            </a:solidFill>
            <a:ln w="9525" algn="ctr">
              <a:solidFill>
                <a:schemeClr val="tx1"/>
              </a:solidFill>
              <a:round/>
              <a:headEnd/>
              <a:tailEnd/>
            </a:ln>
          </p:spPr>
          <p:txBody>
            <a:bodyPr vert="eaVert" anchor="ct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solidFill>
                  <a:schemeClr val="bg1"/>
                </a:solidFill>
                <a:ea typeface="ＭＳ Ｐ明朝" pitchFamily="18" charset="-128"/>
              </a:endParaRPr>
            </a:p>
          </p:txBody>
        </p:sp>
        <p:pic>
          <p:nvPicPr>
            <p:cNvPr id="11" name="Picture 2" descr="ﾛｺﾞ">
              <a:extLst>
                <a:ext uri="{FF2B5EF4-FFF2-40B4-BE49-F238E27FC236}">
                  <a16:creationId xmlns:a16="http://schemas.microsoft.com/office/drawing/2014/main" id="{5706DBED-FDE6-434B-BE10-8C355FE60F9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5211" y="2280434"/>
              <a:ext cx="1284595" cy="105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89655390"/>
      </p:ext>
    </p:extLst>
  </p:cSld>
  <p:clrMapOvr>
    <a:masterClrMapping/>
  </p:clrMapOvr>
  <mc:AlternateContent xmlns:mc="http://schemas.openxmlformats.org/markup-compatibility/2006" xmlns:p14="http://schemas.microsoft.com/office/powerpoint/2010/main">
    <mc:Choice Requires="p14">
      <p:transition spd="slow" p14:dur="4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2000"/>
                                        <p:tgtEl>
                                          <p:spTgt spid="8"/>
                                        </p:tgtEl>
                                      </p:cBhvr>
                                    </p:animEffect>
                                  </p:childTnLst>
                                </p:cTn>
                              </p:par>
                              <p:par>
                                <p:cTn id="8" presetID="38" presetClass="entr" presetSubtype="0" accel="50000" fill="hold" grpId="0" nodeType="withEffect">
                                  <p:stCondLst>
                                    <p:cond delay="0"/>
                                  </p:stCondLst>
                                  <p:iterate type="lt">
                                    <p:tmPct val="50000"/>
                                  </p:iterate>
                                  <p:childTnLst>
                                    <p:set>
                                      <p:cBhvr>
                                        <p:cTn id="9" dur="1" fill="hold">
                                          <p:stCondLst>
                                            <p:cond delay="0"/>
                                          </p:stCondLst>
                                        </p:cTn>
                                        <p:tgtEl>
                                          <p:spTgt spid="13"/>
                                        </p:tgtEl>
                                        <p:attrNameLst>
                                          <p:attrName>style.visibility</p:attrName>
                                        </p:attrNameLst>
                                      </p:cBhvr>
                                      <p:to>
                                        <p:strVal val="visible"/>
                                      </p:to>
                                    </p:set>
                                    <p:set>
                                      <p:cBhvr>
                                        <p:cTn id="10" dur="114" fill="hold">
                                          <p:stCondLst>
                                            <p:cond delay="0"/>
                                          </p:stCondLst>
                                        </p:cTn>
                                        <p:tgtEl>
                                          <p:spTgt spid="13"/>
                                        </p:tgtEl>
                                        <p:attrNameLst>
                                          <p:attrName>style.rotation</p:attrName>
                                        </p:attrNameLst>
                                      </p:cBhvr>
                                      <p:to>
                                        <p:strVal val="-45.0"/>
                                      </p:to>
                                    </p:set>
                                    <p:anim calcmode="lin" valueType="num">
                                      <p:cBhvr>
                                        <p:cTn id="11" dur="114" fill="hold">
                                          <p:stCondLst>
                                            <p:cond delay="114"/>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12" dur="114"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3" dur="39" decel="50000" autoRev="1" fill="hold">
                                          <p:stCondLst>
                                            <p:cond delay="114"/>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4" dur="34" fill="hold">
                                          <p:stCondLst>
                                            <p:cond delay="216"/>
                                          </p:stCondLst>
                                        </p:cTn>
                                        <p:tgtEl>
                                          <p:spTgt spid="13"/>
                                        </p:tgtEl>
                                        <p:attrNameLst>
                                          <p:attrName>ppt_y</p:attrName>
                                        </p:attrNameLst>
                                      </p:cBhvr>
                                      <p:tavLst>
                                        <p:tav tm="0">
                                          <p:val>
                                            <p:strVal val="#ppt_y-(0.354*#ppt_w-0.172*#ppt_h)"/>
                                          </p:val>
                                        </p:tav>
                                        <p:tav tm="100000">
                                          <p:val>
                                            <p:strVal val="#ppt_y"/>
                                          </p:val>
                                        </p:tav>
                                      </p:tavLst>
                                    </p:anim>
                                  </p:childTnLst>
                                </p:cTn>
                              </p:par>
                            </p:childTnLst>
                          </p:cTn>
                        </p:par>
                        <p:par>
                          <p:cTn id="15" fill="hold">
                            <p:stCondLst>
                              <p:cond delay="2000"/>
                            </p:stCondLst>
                            <p:childTnLst>
                              <p:par>
                                <p:cTn id="16" presetID="4" presetClass="entr" presetSubtype="32" fill="hold" nodeType="afterEffect">
                                  <p:stCondLst>
                                    <p:cond delay="1000"/>
                                  </p:stCondLst>
                                  <p:childTnLst>
                                    <p:set>
                                      <p:cBhvr>
                                        <p:cTn id="17" dur="1" fill="hold">
                                          <p:stCondLst>
                                            <p:cond delay="0"/>
                                          </p:stCondLst>
                                        </p:cTn>
                                        <p:tgtEl>
                                          <p:spTgt spid="17"/>
                                        </p:tgtEl>
                                        <p:attrNameLst>
                                          <p:attrName>style.visibility</p:attrName>
                                        </p:attrNameLst>
                                      </p:cBhvr>
                                      <p:to>
                                        <p:strVal val="visible"/>
                                      </p:to>
                                    </p:set>
                                    <p:animEffect transition="in" filter="box(out)">
                                      <p:cBhvr>
                                        <p:cTn id="18" dur="2000"/>
                                        <p:tgtEl>
                                          <p:spTgt spid="17"/>
                                        </p:tgtEl>
                                      </p:cBhvr>
                                    </p:animEffect>
                                  </p:childTnLst>
                                </p:cTn>
                              </p:par>
                            </p:childTnLst>
                          </p:cTn>
                        </p:par>
                        <p:par>
                          <p:cTn id="19" fill="hold">
                            <p:stCondLst>
                              <p:cond delay="5000"/>
                            </p:stCondLst>
                            <p:childTnLst>
                              <p:par>
                                <p:cTn id="20" presetID="4" presetClass="entr" presetSubtype="32" fill="hold" nodeType="after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box(out)">
                                      <p:cBhvr>
                                        <p:cTn id="22" dur="2000"/>
                                        <p:tgtEl>
                                          <p:spTgt spid="16"/>
                                        </p:tgtEl>
                                      </p:cBhvr>
                                    </p:animEffect>
                                  </p:childTnLst>
                                </p:cTn>
                              </p:par>
                            </p:childTnLst>
                          </p:cTn>
                        </p:par>
                        <p:par>
                          <p:cTn id="23" fill="hold">
                            <p:stCondLst>
                              <p:cond delay="8000"/>
                            </p:stCondLst>
                            <p:childTnLst>
                              <p:par>
                                <p:cTn id="24" presetID="4" presetClass="entr" presetSubtype="32" fill="hold" nodeType="afterEffect">
                                  <p:stCondLst>
                                    <p:cond delay="1000"/>
                                  </p:stCondLst>
                                  <p:childTnLst>
                                    <p:set>
                                      <p:cBhvr>
                                        <p:cTn id="25" dur="1" fill="hold">
                                          <p:stCondLst>
                                            <p:cond delay="0"/>
                                          </p:stCondLst>
                                        </p:cTn>
                                        <p:tgtEl>
                                          <p:spTgt spid="15"/>
                                        </p:tgtEl>
                                        <p:attrNameLst>
                                          <p:attrName>style.visibility</p:attrName>
                                        </p:attrNameLst>
                                      </p:cBhvr>
                                      <p:to>
                                        <p:strVal val="visible"/>
                                      </p:to>
                                    </p:set>
                                    <p:animEffect transition="in" filter="box(out)">
                                      <p:cBhvr>
                                        <p:cTn id="26" dur="2000"/>
                                        <p:tgtEl>
                                          <p:spTgt spid="15"/>
                                        </p:tgtEl>
                                      </p:cBhvr>
                                    </p:animEffect>
                                  </p:childTnLst>
                                </p:cTn>
                              </p:par>
                              <p:par>
                                <p:cTn id="27" presetID="45"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000"/>
                                        <p:tgtEl>
                                          <p:spTgt spid="3"/>
                                        </p:tgtEl>
                                      </p:cBhvr>
                                    </p:animEffect>
                                    <p:anim calcmode="lin" valueType="num">
                                      <p:cBhvr>
                                        <p:cTn id="30" dur="2000" fill="hold"/>
                                        <p:tgtEl>
                                          <p:spTgt spid="3"/>
                                        </p:tgtEl>
                                        <p:attrNameLst>
                                          <p:attrName>ppt_w</p:attrName>
                                        </p:attrNameLst>
                                      </p:cBhvr>
                                      <p:tavLst>
                                        <p:tav tm="0" fmla="#ppt_w*sin(2.5*pi*$)">
                                          <p:val>
                                            <p:fltVal val="0"/>
                                          </p:val>
                                        </p:tav>
                                        <p:tav tm="100000">
                                          <p:val>
                                            <p:fltVal val="1"/>
                                          </p:val>
                                        </p:tav>
                                      </p:tavLst>
                                    </p:anim>
                                    <p:anim calcmode="lin" valueType="num">
                                      <p:cBhvr>
                                        <p:cTn id="3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8" descr="C:\Users\hisaobaba\Pictures\20. ライオンズ\20180120_障がい者バザー\1516432463646.jpg">
            <a:extLst>
              <a:ext uri="{FF2B5EF4-FFF2-40B4-BE49-F238E27FC236}">
                <a16:creationId xmlns:a16="http://schemas.microsoft.com/office/drawing/2014/main" id="{B2F923E2-2EBA-4143-9582-F0E1C07FCA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9" y="780482"/>
            <a:ext cx="9135121" cy="529703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9E8C9E76-441E-44BC-B10A-ECBEF9B4FF4C}"/>
              </a:ext>
            </a:extLst>
          </p:cNvPr>
          <p:cNvSpPr txBox="1"/>
          <p:nvPr/>
        </p:nvSpPr>
        <p:spPr>
          <a:xfrm>
            <a:off x="1880083" y="84696"/>
            <a:ext cx="5030544" cy="707886"/>
          </a:xfrm>
          <a:prstGeom prst="rect">
            <a:avLst/>
          </a:prstGeom>
          <a:noFill/>
        </p:spPr>
        <p:txBody>
          <a:bodyPr wrap="none" rtlCol="0">
            <a:spAutoFit/>
          </a:bodyPr>
          <a:lstStyle/>
          <a:p>
            <a:r>
              <a:rPr kumimoji="1" lang="ja-JP" altLang="en-US"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社会貢献アクティビティ</a:t>
            </a:r>
            <a:endParaRPr kumimoji="1" lang="en-US" altLang="ja-JP"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p:txBody>
      </p:sp>
      <p:sp>
        <p:nvSpPr>
          <p:cNvPr id="14" name="テキスト ボックス 13">
            <a:extLst>
              <a:ext uri="{FF2B5EF4-FFF2-40B4-BE49-F238E27FC236}">
                <a16:creationId xmlns:a16="http://schemas.microsoft.com/office/drawing/2014/main" id="{687C4F72-2522-43AE-A0E4-AAA08B4A0F33}"/>
              </a:ext>
            </a:extLst>
          </p:cNvPr>
          <p:cNvSpPr txBox="1"/>
          <p:nvPr/>
        </p:nvSpPr>
        <p:spPr>
          <a:xfrm>
            <a:off x="-79509" y="6126973"/>
            <a:ext cx="9135122" cy="646331"/>
          </a:xfrm>
          <a:prstGeom prst="rect">
            <a:avLst/>
          </a:prstGeom>
          <a:noFill/>
        </p:spPr>
        <p:txBody>
          <a:bodyPr wrap="square" rtlCol="0">
            <a:spAutoFit/>
          </a:bodyPr>
          <a:lstStyle/>
          <a:p>
            <a:pPr algn="ctr"/>
            <a:r>
              <a:rPr kumimoji="1" lang="ja-JP" altLang="en-US" sz="3600" b="1" dirty="0" err="1">
                <a:latin typeface="HGP創英角ｺﾞｼｯｸUB" panose="020B0900000000000000" pitchFamily="50" charset="-128"/>
                <a:ea typeface="HGP創英角ｺﾞｼｯｸUB" panose="020B0900000000000000" pitchFamily="50" charset="-128"/>
              </a:rPr>
              <a:t>障がい</a:t>
            </a:r>
            <a:r>
              <a:rPr kumimoji="1" lang="ja-JP" altLang="en-US" sz="3600" b="1" dirty="0">
                <a:latin typeface="HGP創英角ｺﾞｼｯｸUB" panose="020B0900000000000000" pitchFamily="50" charset="-128"/>
                <a:ea typeface="HGP創英角ｺﾞｼｯｸUB" panose="020B0900000000000000" pitchFamily="50" charset="-128"/>
              </a:rPr>
              <a:t>者支援チャリティーバザー　　継続１３年</a:t>
            </a:r>
            <a:endParaRPr kumimoji="1" lang="en-US" altLang="ja-JP" sz="3600" b="1" dirty="0">
              <a:latin typeface="HGP創英角ｺﾞｼｯｸUB" panose="020B0900000000000000" pitchFamily="50" charset="-128"/>
              <a:ea typeface="HGP創英角ｺﾞｼｯｸUB" panose="020B0900000000000000" pitchFamily="50" charset="-128"/>
            </a:endParaRPr>
          </a:p>
        </p:txBody>
      </p:sp>
      <p:pic>
        <p:nvPicPr>
          <p:cNvPr id="17" name="Picture 6" descr="C:\Users\hisaobaba\Pictures\20. ライオンズ\20180120_障がい者バザー\20180120_110836.jpg">
            <a:extLst>
              <a:ext uri="{FF2B5EF4-FFF2-40B4-BE49-F238E27FC236}">
                <a16:creationId xmlns:a16="http://schemas.microsoft.com/office/drawing/2014/main" id="{9BA6E4E9-AEC0-4D45-BCD3-858B10E108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 y="780482"/>
            <a:ext cx="9135121" cy="54108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hisaobaba\Pictures\10. ライオンズ\20170121九品仏バザー\DSC_3183.JPG">
            <a:extLst>
              <a:ext uri="{FF2B5EF4-FFF2-40B4-BE49-F238E27FC236}">
                <a16:creationId xmlns:a16="http://schemas.microsoft.com/office/drawing/2014/main" id="{C47BA96E-BEB2-4521-9E80-819E917016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72" y="787188"/>
            <a:ext cx="9144609" cy="539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761529"/>
      </p:ext>
    </p:extLst>
  </p:cSld>
  <p:clrMapOvr>
    <a:masterClrMapping/>
  </p:clrMapOvr>
  <mc:AlternateContent xmlns:mc="http://schemas.openxmlformats.org/markup-compatibility/2006" xmlns:p14="http://schemas.microsoft.com/office/powerpoint/2010/main">
    <mc:Choice Requires="p14">
      <p:transition spd="slow" p14:dur="4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out)">
                                      <p:cBhvr>
                                        <p:cTn id="7" dur="2000"/>
                                        <p:tgtEl>
                                          <p:spTgt spid="15"/>
                                        </p:tgtEl>
                                      </p:cBhvr>
                                    </p:animEffect>
                                  </p:childTnLst>
                                </p:cTn>
                              </p:par>
                              <p:par>
                                <p:cTn id="8" presetID="38" presetClass="entr" presetSubtype="0" accel="50000" fill="hold" grpId="0" nodeType="withEffect">
                                  <p:stCondLst>
                                    <p:cond delay="0"/>
                                  </p:stCondLst>
                                  <p:iterate type="lt">
                                    <p:tmPct val="49762"/>
                                  </p:iterate>
                                  <p:childTnLst>
                                    <p:set>
                                      <p:cBhvr>
                                        <p:cTn id="9" dur="1" fill="hold">
                                          <p:stCondLst>
                                            <p:cond delay="0"/>
                                          </p:stCondLst>
                                        </p:cTn>
                                        <p:tgtEl>
                                          <p:spTgt spid="14"/>
                                        </p:tgtEl>
                                        <p:attrNameLst>
                                          <p:attrName>style.visibility</p:attrName>
                                        </p:attrNameLst>
                                      </p:cBhvr>
                                      <p:to>
                                        <p:strVal val="visible"/>
                                      </p:to>
                                    </p:set>
                                    <p:set>
                                      <p:cBhvr>
                                        <p:cTn id="10" dur="114" fill="hold">
                                          <p:stCondLst>
                                            <p:cond delay="0"/>
                                          </p:stCondLst>
                                        </p:cTn>
                                        <p:tgtEl>
                                          <p:spTgt spid="14"/>
                                        </p:tgtEl>
                                        <p:attrNameLst>
                                          <p:attrName>style.rotation</p:attrName>
                                        </p:attrNameLst>
                                      </p:cBhvr>
                                      <p:to>
                                        <p:strVal val="-45.0"/>
                                      </p:to>
                                    </p:set>
                                    <p:anim calcmode="lin" valueType="num">
                                      <p:cBhvr>
                                        <p:cTn id="11" dur="114" fill="hold">
                                          <p:stCondLst>
                                            <p:cond delay="114"/>
                                          </p:stCondLst>
                                        </p:cTn>
                                        <p:tgtEl>
                                          <p:spTgt spid="14"/>
                                        </p:tgtEl>
                                        <p:attrNameLst>
                                          <p:attrName>style.rotation</p:attrName>
                                        </p:attrNameLst>
                                      </p:cBhvr>
                                      <p:tavLst>
                                        <p:tav tm="0">
                                          <p:val>
                                            <p:fltVal val="-45"/>
                                          </p:val>
                                        </p:tav>
                                        <p:tav tm="69900">
                                          <p:val>
                                            <p:fltVal val="45"/>
                                          </p:val>
                                        </p:tav>
                                        <p:tav tm="100000">
                                          <p:val>
                                            <p:fltVal val="0"/>
                                          </p:val>
                                        </p:tav>
                                      </p:tavLst>
                                    </p:anim>
                                    <p:anim calcmode="lin" valueType="num">
                                      <p:cBhvr>
                                        <p:cTn id="12" dur="114" fill="hold">
                                          <p:stCondLst>
                                            <p:cond delay="0"/>
                                          </p:stCondLst>
                                        </p:cTn>
                                        <p:tgtEl>
                                          <p:spTgt spid="14"/>
                                        </p:tgtEl>
                                        <p:attrNameLst>
                                          <p:attrName>ppt_y</p:attrName>
                                        </p:attrNameLst>
                                      </p:cBhvr>
                                      <p:tavLst>
                                        <p:tav tm="0">
                                          <p:val>
                                            <p:strVal val="#ppt_y-1"/>
                                          </p:val>
                                        </p:tav>
                                        <p:tav tm="100000">
                                          <p:val>
                                            <p:strVal val="#ppt_y-(0.354*#ppt_w-0.172*#ppt_h)"/>
                                          </p:val>
                                        </p:tav>
                                      </p:tavLst>
                                    </p:anim>
                                    <p:anim calcmode="lin" valueType="num">
                                      <p:cBhvr>
                                        <p:cTn id="13" dur="2" decel="50000" autoRev="1" fill="hold">
                                          <p:stCondLst>
                                            <p:cond delay="114"/>
                                          </p:stCondLst>
                                        </p:cTn>
                                        <p:tgtEl>
                                          <p:spTgt spid="14"/>
                                        </p:tgtEl>
                                        <p:attrNameLst>
                                          <p:attrName>ppt_y</p:attrName>
                                        </p:attrNameLst>
                                      </p:cBhvr>
                                      <p:tavLst>
                                        <p:tav tm="0">
                                          <p:val>
                                            <p:strVal val="#ppt_y-(0.354*#ppt_w-0.172*#ppt_h)"/>
                                          </p:val>
                                        </p:tav>
                                        <p:tav tm="100000">
                                          <p:val>
                                            <p:strVal val="#ppt_y-(0.354*#ppt_w-0.172*#ppt_h)-#ppt_h/2"/>
                                          </p:val>
                                        </p:tav>
                                      </p:tavLst>
                                    </p:anim>
                                    <p:anim calcmode="lin" valueType="num">
                                      <p:cBhvr>
                                        <p:cTn id="14" dur="1" fill="hold">
                                          <p:stCondLst>
                                            <p:cond delay="250"/>
                                          </p:stCondLst>
                                        </p:cTn>
                                        <p:tgtEl>
                                          <p:spTgt spid="14"/>
                                        </p:tgtEl>
                                        <p:attrNameLst>
                                          <p:attrName>ppt_y</p:attrName>
                                        </p:attrNameLst>
                                      </p:cBhvr>
                                      <p:tavLst>
                                        <p:tav tm="0">
                                          <p:val>
                                            <p:strVal val="#ppt_y-(0.354*#ppt_w-0.172*#ppt_h)"/>
                                          </p:val>
                                        </p:tav>
                                        <p:tav tm="100000">
                                          <p:val>
                                            <p:strVal val="#ppt_y"/>
                                          </p:val>
                                        </p:tav>
                                      </p:tavLst>
                                    </p:anim>
                                  </p:childTnLst>
                                </p:cTn>
                              </p:par>
                            </p:childTnLst>
                          </p:cTn>
                        </p:par>
                        <p:par>
                          <p:cTn id="15" fill="hold">
                            <p:stCondLst>
                              <p:cond delay="2624"/>
                            </p:stCondLst>
                            <p:childTnLst>
                              <p:par>
                                <p:cTn id="16" presetID="4" presetClass="entr" presetSubtype="32" fill="hold" nodeType="afterEffect">
                                  <p:stCondLst>
                                    <p:cond delay="1500"/>
                                  </p:stCondLst>
                                  <p:childTnLst>
                                    <p:set>
                                      <p:cBhvr>
                                        <p:cTn id="17" dur="1" fill="hold">
                                          <p:stCondLst>
                                            <p:cond delay="0"/>
                                          </p:stCondLst>
                                        </p:cTn>
                                        <p:tgtEl>
                                          <p:spTgt spid="17"/>
                                        </p:tgtEl>
                                        <p:attrNameLst>
                                          <p:attrName>style.visibility</p:attrName>
                                        </p:attrNameLst>
                                      </p:cBhvr>
                                      <p:to>
                                        <p:strVal val="visible"/>
                                      </p:to>
                                    </p:set>
                                    <p:animEffect transition="in" filter="box(out)">
                                      <p:cBhvr>
                                        <p:cTn id="18" dur="2000"/>
                                        <p:tgtEl>
                                          <p:spTgt spid="17"/>
                                        </p:tgtEl>
                                      </p:cBhvr>
                                    </p:animEffect>
                                  </p:childTnLst>
                                </p:cTn>
                              </p:par>
                            </p:childTnLst>
                          </p:cTn>
                        </p:par>
                        <p:par>
                          <p:cTn id="19" fill="hold">
                            <p:stCondLst>
                              <p:cond delay="6124"/>
                            </p:stCondLst>
                            <p:childTnLst>
                              <p:par>
                                <p:cTn id="20" presetID="4" presetClass="entr" presetSubtype="32" fill="hold" nodeType="after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box(out)">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3547FAA3-9765-4A91-B5EF-05E3DBEE3F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71" y="654357"/>
            <a:ext cx="9144000" cy="617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a:extLst>
              <a:ext uri="{FF2B5EF4-FFF2-40B4-BE49-F238E27FC236}">
                <a16:creationId xmlns:a16="http://schemas.microsoft.com/office/drawing/2014/main" id="{DD6F6844-CFCD-4969-84BD-FF2F9987B43B}"/>
              </a:ext>
            </a:extLst>
          </p:cNvPr>
          <p:cNvSpPr txBox="1"/>
          <p:nvPr/>
        </p:nvSpPr>
        <p:spPr>
          <a:xfrm>
            <a:off x="157018" y="5887757"/>
            <a:ext cx="8700576" cy="646331"/>
          </a:xfrm>
          <a:prstGeom prst="rect">
            <a:avLst/>
          </a:prstGeom>
          <a:noFill/>
        </p:spPr>
        <p:txBody>
          <a:bodyPr wrap="square" rtlCol="0">
            <a:spAutoFit/>
          </a:bodyPr>
          <a:lstStyle/>
          <a:p>
            <a:pPr algn="ctr"/>
            <a:r>
              <a:rPr kumimoji="1" lang="ja-JP" altLang="en-US" sz="3600" b="1" dirty="0">
                <a:latin typeface="HGP創英角ｺﾞｼｯｸUB" panose="020B0900000000000000" pitchFamily="50" charset="-128"/>
                <a:ea typeface="HGP創英角ｺﾞｼｯｸUB" panose="020B0900000000000000" pitchFamily="50" charset="-128"/>
              </a:rPr>
              <a:t>玉川消防少年団活動支援　　継続４１年</a:t>
            </a:r>
            <a:endParaRPr kumimoji="1" lang="en-US" altLang="ja-JP" sz="3600" b="1" dirty="0">
              <a:latin typeface="HGP創英角ｺﾞｼｯｸUB" panose="020B0900000000000000" pitchFamily="50" charset="-128"/>
              <a:ea typeface="HGP創英角ｺﾞｼｯｸUB" panose="020B0900000000000000" pitchFamily="50" charset="-128"/>
            </a:endParaRPr>
          </a:p>
        </p:txBody>
      </p:sp>
      <p:pic>
        <p:nvPicPr>
          <p:cNvPr id="8" name="図 7">
            <a:extLst>
              <a:ext uri="{FF2B5EF4-FFF2-40B4-BE49-F238E27FC236}">
                <a16:creationId xmlns:a16="http://schemas.microsoft.com/office/drawing/2014/main" id="{ACB08647-20CB-45A6-BB63-B3D391A26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1" y="654357"/>
            <a:ext cx="9144000" cy="6222515"/>
          </a:xfrm>
          <a:prstGeom prst="rect">
            <a:avLst/>
          </a:prstGeom>
        </p:spPr>
      </p:pic>
      <p:sp>
        <p:nvSpPr>
          <p:cNvPr id="9" name="テキスト ボックス 8">
            <a:extLst>
              <a:ext uri="{FF2B5EF4-FFF2-40B4-BE49-F238E27FC236}">
                <a16:creationId xmlns:a16="http://schemas.microsoft.com/office/drawing/2014/main" id="{670D11A2-3778-472E-91D7-A917266EB7D2}"/>
              </a:ext>
            </a:extLst>
          </p:cNvPr>
          <p:cNvSpPr txBox="1"/>
          <p:nvPr/>
        </p:nvSpPr>
        <p:spPr>
          <a:xfrm>
            <a:off x="1944738" y="-34539"/>
            <a:ext cx="5030544" cy="707886"/>
          </a:xfrm>
          <a:prstGeom prst="rect">
            <a:avLst/>
          </a:prstGeom>
          <a:noFill/>
        </p:spPr>
        <p:txBody>
          <a:bodyPr wrap="none" rtlCol="0">
            <a:spAutoFit/>
          </a:bodyPr>
          <a:lstStyle/>
          <a:p>
            <a:r>
              <a:rPr kumimoji="1" lang="ja-JP" altLang="en-US"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社会貢献アクティビティ</a:t>
            </a:r>
            <a:endParaRPr kumimoji="1" lang="en-US" altLang="ja-JP"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p:txBody>
      </p:sp>
      <p:sp>
        <p:nvSpPr>
          <p:cNvPr id="3" name="星: 5 pt 2">
            <a:extLst>
              <a:ext uri="{FF2B5EF4-FFF2-40B4-BE49-F238E27FC236}">
                <a16:creationId xmlns:a16="http://schemas.microsoft.com/office/drawing/2014/main" id="{76DF52AE-1636-4B4E-9171-AC26ED0AAF16}"/>
              </a:ext>
            </a:extLst>
          </p:cNvPr>
          <p:cNvSpPr/>
          <p:nvPr/>
        </p:nvSpPr>
        <p:spPr>
          <a:xfrm>
            <a:off x="8616611" y="6347534"/>
            <a:ext cx="240983" cy="230819"/>
          </a:xfrm>
          <a:prstGeom prst="star5">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EC8F7403-002C-472E-A243-2BECBA776E76}"/>
              </a:ext>
            </a:extLst>
          </p:cNvPr>
          <p:cNvSpPr txBox="1"/>
          <p:nvPr/>
        </p:nvSpPr>
        <p:spPr>
          <a:xfrm>
            <a:off x="-65808" y="5887756"/>
            <a:ext cx="9051636" cy="646331"/>
          </a:xfrm>
          <a:prstGeom prst="rect">
            <a:avLst/>
          </a:prstGeom>
          <a:noFill/>
        </p:spPr>
        <p:txBody>
          <a:bodyPr wrap="square" rtlCol="0">
            <a:spAutoFit/>
          </a:bodyPr>
          <a:lstStyle/>
          <a:p>
            <a:pPr algn="ctr"/>
            <a:r>
              <a:rPr kumimoji="1" lang="ja-JP" altLang="en-US" sz="3600" b="1" dirty="0">
                <a:latin typeface="HGP創英角ｺﾞｼｯｸUB" panose="020B0900000000000000" pitchFamily="50" charset="-128"/>
                <a:ea typeface="HGP創英角ｺﾞｼｯｸUB" panose="020B0900000000000000" pitchFamily="50" charset="-128"/>
              </a:rPr>
              <a:t>玉川地区少年野球大会支援　　継続４６年</a:t>
            </a:r>
            <a:endParaRPr kumimoji="1" lang="en-US" altLang="ja-JP" sz="3600" b="1" dirty="0">
              <a:latin typeface="HGP創英角ｺﾞｼｯｸUB" panose="020B0900000000000000" pitchFamily="50" charset="-128"/>
              <a:ea typeface="HGP創英角ｺﾞｼｯｸUB" panose="020B0900000000000000" pitchFamily="50" charset="-128"/>
            </a:endParaRPr>
          </a:p>
        </p:txBody>
      </p:sp>
      <p:pic>
        <p:nvPicPr>
          <p:cNvPr id="7" name="Picture 3" descr="C:\Users\hisaobaba\Pictures\20. ライオンズ\20170923_交通安全ポスター展\20170923_102726.jpg">
            <a:extLst>
              <a:ext uri="{FF2B5EF4-FFF2-40B4-BE49-F238E27FC236}">
                <a16:creationId xmlns:a16="http://schemas.microsoft.com/office/drawing/2014/main" id="{F0B24809-FE59-4507-8577-CE72730D11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61" y="638743"/>
            <a:ext cx="9203922" cy="6253741"/>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B3AFA14E-86EF-48DA-866D-DD07FC0F9AF8}"/>
              </a:ext>
            </a:extLst>
          </p:cNvPr>
          <p:cNvSpPr txBox="1"/>
          <p:nvPr/>
        </p:nvSpPr>
        <p:spPr>
          <a:xfrm>
            <a:off x="-249251" y="5844779"/>
            <a:ext cx="9476509" cy="646331"/>
          </a:xfrm>
          <a:prstGeom prst="rect">
            <a:avLst/>
          </a:prstGeom>
          <a:noFill/>
        </p:spPr>
        <p:txBody>
          <a:bodyPr wrap="square" rtlCol="0">
            <a:spAutoFit/>
          </a:bodyPr>
          <a:lstStyle/>
          <a:p>
            <a:pPr algn="ctr"/>
            <a:r>
              <a:rPr kumimoji="1" lang="ja-JP" altLang="en-US" sz="3600" b="1" dirty="0">
                <a:latin typeface="HGP創英角ｺﾞｼｯｸUB" panose="020B0900000000000000" pitchFamily="50" charset="-128"/>
                <a:ea typeface="HGP創英角ｺﾞｼｯｸUB" panose="020B0900000000000000" pitchFamily="50" charset="-128"/>
              </a:rPr>
              <a:t>玉川交通安全ポスター展支援　　継続３０回</a:t>
            </a:r>
            <a:endParaRPr kumimoji="1" lang="en-US" altLang="ja-JP" sz="3600" b="1" dirty="0">
              <a:latin typeface="HGP創英角ｺﾞｼｯｸUB" panose="020B0900000000000000" pitchFamily="50" charset="-128"/>
              <a:ea typeface="HGP創英角ｺﾞｼｯｸUB" panose="020B0900000000000000" pitchFamily="50" charset="-128"/>
            </a:endParaRPr>
          </a:p>
        </p:txBody>
      </p:sp>
      <p:pic>
        <p:nvPicPr>
          <p:cNvPr id="2" name="Picture 3">
            <a:extLst>
              <a:ext uri="{FF2B5EF4-FFF2-40B4-BE49-F238E27FC236}">
                <a16:creationId xmlns:a16="http://schemas.microsoft.com/office/drawing/2014/main" id="{5BD22BA6-0794-4268-9C6A-D96A24A2F4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26" y="638743"/>
            <a:ext cx="9178651" cy="6222515"/>
          </a:xfrm>
          <a:prstGeom prst="rect">
            <a:avLst/>
          </a:prstGeom>
        </p:spPr>
      </p:pic>
      <p:sp>
        <p:nvSpPr>
          <p:cNvPr id="13" name="テキスト ボックス 12">
            <a:extLst>
              <a:ext uri="{FF2B5EF4-FFF2-40B4-BE49-F238E27FC236}">
                <a16:creationId xmlns:a16="http://schemas.microsoft.com/office/drawing/2014/main" id="{4B3DA0F9-72FF-41C8-93F6-191C9E461B8B}"/>
              </a:ext>
            </a:extLst>
          </p:cNvPr>
          <p:cNvSpPr txBox="1"/>
          <p:nvPr/>
        </p:nvSpPr>
        <p:spPr>
          <a:xfrm>
            <a:off x="79483" y="6230540"/>
            <a:ext cx="8414582" cy="646331"/>
          </a:xfrm>
          <a:prstGeom prst="rect">
            <a:avLst/>
          </a:prstGeom>
          <a:noFill/>
        </p:spPr>
        <p:txBody>
          <a:bodyPr wrap="square" rtlCol="0">
            <a:spAutoFit/>
          </a:bodyPr>
          <a:lstStyle/>
          <a:p>
            <a:pPr algn="ctr"/>
            <a:r>
              <a:rPr kumimoji="1" lang="ja-JP" altLang="en-US" sz="3600" b="1" dirty="0">
                <a:latin typeface="HGP創英角ｺﾞｼｯｸUB" panose="020B0900000000000000" pitchFamily="50" charset="-128"/>
                <a:ea typeface="HGP創英角ｺﾞｼｯｸUB" panose="020B0900000000000000" pitchFamily="50" charset="-128"/>
              </a:rPr>
              <a:t>アドベンチャー </a:t>
            </a:r>
            <a:r>
              <a:rPr kumimoji="1" lang="en-US" altLang="ja-JP" sz="3600" b="1" dirty="0">
                <a:latin typeface="HGP創英角ｺﾞｼｯｸUB" panose="020B0900000000000000" pitchFamily="50" charset="-128"/>
                <a:ea typeface="HGP創英角ｺﾞｼｯｸUB" panose="020B0900000000000000" pitchFamily="50" charset="-128"/>
              </a:rPr>
              <a:t>in</a:t>
            </a:r>
            <a:r>
              <a:rPr kumimoji="1" lang="ja-JP" altLang="en-US" sz="3600" b="1" dirty="0">
                <a:latin typeface="HGP創英角ｺﾞｼｯｸUB" panose="020B0900000000000000" pitchFamily="50" charset="-128"/>
                <a:ea typeface="HGP創英角ｺﾞｼｯｸUB" panose="020B0900000000000000" pitchFamily="50" charset="-128"/>
              </a:rPr>
              <a:t> 多摩川　　継続</a:t>
            </a:r>
            <a:r>
              <a:rPr kumimoji="1" lang="en-US" altLang="ja-JP" sz="3600" b="1" dirty="0">
                <a:latin typeface="HGP創英角ｺﾞｼｯｸUB" panose="020B0900000000000000" pitchFamily="50" charset="-128"/>
                <a:ea typeface="HGP創英角ｺﾞｼｯｸUB" panose="020B0900000000000000" pitchFamily="50" charset="-128"/>
              </a:rPr>
              <a:t>20</a:t>
            </a:r>
            <a:r>
              <a:rPr kumimoji="1" lang="ja-JP" altLang="en-US" sz="3600" b="1" dirty="0">
                <a:latin typeface="HGP創英角ｺﾞｼｯｸUB" panose="020B0900000000000000" pitchFamily="50" charset="-128"/>
                <a:ea typeface="HGP創英角ｺﾞｼｯｸUB" panose="020B0900000000000000" pitchFamily="50" charset="-128"/>
              </a:rPr>
              <a:t>回</a:t>
            </a:r>
            <a:endParaRPr kumimoji="1" lang="en-US" altLang="ja-JP" sz="3600" b="1"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365517953"/>
      </p:ext>
    </p:extLst>
  </p:cSld>
  <p:clrMapOvr>
    <a:masterClrMapping/>
  </p:clrMapOvr>
  <mc:AlternateContent xmlns:mc="http://schemas.openxmlformats.org/markup-compatibility/2006" xmlns:p14="http://schemas.microsoft.com/office/powerpoint/2010/main">
    <mc:Choice Requires="p14">
      <p:transition spd="slow" p14:dur="4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10"/>
                                        </p:tgtEl>
                                        <p:attrNameLst>
                                          <p:attrName>style.visibility</p:attrName>
                                        </p:attrNameLst>
                                      </p:cBhvr>
                                      <p:to>
                                        <p:strVal val="visible"/>
                                      </p:to>
                                    </p:set>
                                    <p:set>
                                      <p:cBhvr>
                                        <p:cTn id="11" dur="114" fill="hold">
                                          <p:stCondLst>
                                            <p:cond delay="0"/>
                                          </p:stCondLst>
                                        </p:cTn>
                                        <p:tgtEl>
                                          <p:spTgt spid="10"/>
                                        </p:tgtEl>
                                        <p:attrNameLst>
                                          <p:attrName>style.rotation</p:attrName>
                                        </p:attrNameLst>
                                      </p:cBhvr>
                                      <p:to>
                                        <p:strVal val="-45.0"/>
                                      </p:to>
                                    </p:set>
                                    <p:anim calcmode="lin" valueType="num">
                                      <p:cBhvr>
                                        <p:cTn id="12" dur="114" fill="hold">
                                          <p:stCondLst>
                                            <p:cond delay="114"/>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3" dur="114"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4" dur="39" decel="50000" autoRev="1" fill="hold">
                                          <p:stCondLst>
                                            <p:cond delay="114"/>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5" dur="34" fill="hold">
                                          <p:stCondLst>
                                            <p:cond delay="216"/>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16" fill="hold">
                            <p:stCondLst>
                              <p:cond delay="4125"/>
                            </p:stCondLst>
                            <p:childTnLst>
                              <p:par>
                                <p:cTn id="17" presetID="6" presetClass="entr" presetSubtype="3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out)">
                                      <p:cBhvr>
                                        <p:cTn id="19" dur="2000"/>
                                        <p:tgtEl>
                                          <p:spTgt spid="8"/>
                                        </p:tgtEl>
                                      </p:cBhvr>
                                    </p:animEffect>
                                  </p:childTnLst>
                                </p:cTn>
                              </p:par>
                            </p:childTnLst>
                          </p:cTn>
                        </p:par>
                        <p:par>
                          <p:cTn id="20" fill="hold">
                            <p:stCondLst>
                              <p:cond delay="6125"/>
                            </p:stCondLst>
                            <p:childTnLst>
                              <p:par>
                                <p:cTn id="21" presetID="38" presetClass="entr" presetSubtype="0" accel="50000" fill="hold" grpId="0" nodeType="afterEffect">
                                  <p:stCondLst>
                                    <p:cond delay="0"/>
                                  </p:stCondLst>
                                  <p:iterate type="lt">
                                    <p:tmPct val="50000"/>
                                  </p:iterate>
                                  <p:childTnLst>
                                    <p:set>
                                      <p:cBhvr>
                                        <p:cTn id="22" dur="1" fill="hold">
                                          <p:stCondLst>
                                            <p:cond delay="0"/>
                                          </p:stCondLst>
                                        </p:cTn>
                                        <p:tgtEl>
                                          <p:spTgt spid="11"/>
                                        </p:tgtEl>
                                        <p:attrNameLst>
                                          <p:attrName>style.visibility</p:attrName>
                                        </p:attrNameLst>
                                      </p:cBhvr>
                                      <p:to>
                                        <p:strVal val="visible"/>
                                      </p:to>
                                    </p:set>
                                    <p:set>
                                      <p:cBhvr>
                                        <p:cTn id="23" dur="114" fill="hold">
                                          <p:stCondLst>
                                            <p:cond delay="0"/>
                                          </p:stCondLst>
                                        </p:cTn>
                                        <p:tgtEl>
                                          <p:spTgt spid="11"/>
                                        </p:tgtEl>
                                        <p:attrNameLst>
                                          <p:attrName>style.rotation</p:attrName>
                                        </p:attrNameLst>
                                      </p:cBhvr>
                                      <p:to>
                                        <p:strVal val="-45.0"/>
                                      </p:to>
                                    </p:set>
                                    <p:anim calcmode="lin" valueType="num">
                                      <p:cBhvr>
                                        <p:cTn id="24" dur="114" fill="hold">
                                          <p:stCondLst>
                                            <p:cond delay="114"/>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25" dur="114"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26" dur="39" decel="50000" autoRev="1" fill="hold">
                                          <p:stCondLst>
                                            <p:cond delay="114"/>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27" dur="34" fill="hold">
                                          <p:stCondLst>
                                            <p:cond delay="216"/>
                                          </p:stCondLst>
                                        </p:cTn>
                                        <p:tgtEl>
                                          <p:spTgt spid="11"/>
                                        </p:tgtEl>
                                        <p:attrNameLst>
                                          <p:attrName>ppt_y</p:attrName>
                                        </p:attrNameLst>
                                      </p:cBhvr>
                                      <p:tavLst>
                                        <p:tav tm="0">
                                          <p:val>
                                            <p:strVal val="#ppt_y-(0.354*#ppt_w-0.172*#ppt_h)"/>
                                          </p:val>
                                        </p:tav>
                                        <p:tav tm="100000">
                                          <p:val>
                                            <p:strVal val="#ppt_y"/>
                                          </p:val>
                                        </p:tav>
                                      </p:tavLst>
                                    </p:anim>
                                  </p:childTnLst>
                                </p:cTn>
                              </p:par>
                            </p:childTnLst>
                          </p:cTn>
                        </p:par>
                        <p:par>
                          <p:cTn id="28" fill="hold">
                            <p:stCondLst>
                              <p:cond delay="8375"/>
                            </p:stCondLst>
                            <p:childTnLst>
                              <p:par>
                                <p:cTn id="29" presetID="6" presetClass="entr" presetSubtype="32" fill="hold" nodeType="afterEffect">
                                  <p:stCondLst>
                                    <p:cond delay="1250"/>
                                  </p:stCondLst>
                                  <p:childTnLst>
                                    <p:set>
                                      <p:cBhvr>
                                        <p:cTn id="30" dur="1" fill="hold">
                                          <p:stCondLst>
                                            <p:cond delay="0"/>
                                          </p:stCondLst>
                                        </p:cTn>
                                        <p:tgtEl>
                                          <p:spTgt spid="7"/>
                                        </p:tgtEl>
                                        <p:attrNameLst>
                                          <p:attrName>style.visibility</p:attrName>
                                        </p:attrNameLst>
                                      </p:cBhvr>
                                      <p:to>
                                        <p:strVal val="visible"/>
                                      </p:to>
                                    </p:set>
                                    <p:animEffect transition="in" filter="circle(out)">
                                      <p:cBhvr>
                                        <p:cTn id="31" dur="2000"/>
                                        <p:tgtEl>
                                          <p:spTgt spid="7"/>
                                        </p:tgtEl>
                                      </p:cBhvr>
                                    </p:animEffect>
                                  </p:childTnLst>
                                </p:cTn>
                              </p:par>
                            </p:childTnLst>
                          </p:cTn>
                        </p:par>
                        <p:par>
                          <p:cTn id="32" fill="hold">
                            <p:stCondLst>
                              <p:cond delay="11625"/>
                            </p:stCondLst>
                            <p:childTnLst>
                              <p:par>
                                <p:cTn id="33" presetID="38" presetClass="entr" presetSubtype="0" accel="50000" fill="hold" grpId="0" nodeType="afterEffect">
                                  <p:stCondLst>
                                    <p:cond delay="0"/>
                                  </p:stCondLst>
                                  <p:iterate type="lt">
                                    <p:tmPct val="50000"/>
                                  </p:iterate>
                                  <p:childTnLst>
                                    <p:set>
                                      <p:cBhvr>
                                        <p:cTn id="34" dur="1" fill="hold">
                                          <p:stCondLst>
                                            <p:cond delay="0"/>
                                          </p:stCondLst>
                                        </p:cTn>
                                        <p:tgtEl>
                                          <p:spTgt spid="12"/>
                                        </p:tgtEl>
                                        <p:attrNameLst>
                                          <p:attrName>style.visibility</p:attrName>
                                        </p:attrNameLst>
                                      </p:cBhvr>
                                      <p:to>
                                        <p:strVal val="visible"/>
                                      </p:to>
                                    </p:set>
                                    <p:set>
                                      <p:cBhvr>
                                        <p:cTn id="35" dur="114" fill="hold">
                                          <p:stCondLst>
                                            <p:cond delay="0"/>
                                          </p:stCondLst>
                                        </p:cTn>
                                        <p:tgtEl>
                                          <p:spTgt spid="12"/>
                                        </p:tgtEl>
                                        <p:attrNameLst>
                                          <p:attrName>style.rotation</p:attrName>
                                        </p:attrNameLst>
                                      </p:cBhvr>
                                      <p:to>
                                        <p:strVal val="-45.0"/>
                                      </p:to>
                                    </p:set>
                                    <p:anim calcmode="lin" valueType="num">
                                      <p:cBhvr>
                                        <p:cTn id="36" dur="114" fill="hold">
                                          <p:stCondLst>
                                            <p:cond delay="114"/>
                                          </p:stCondLst>
                                        </p:cTn>
                                        <p:tgtEl>
                                          <p:spTgt spid="12"/>
                                        </p:tgtEl>
                                        <p:attrNameLst>
                                          <p:attrName>style.rotation</p:attrName>
                                        </p:attrNameLst>
                                      </p:cBhvr>
                                      <p:tavLst>
                                        <p:tav tm="0">
                                          <p:val>
                                            <p:fltVal val="-45"/>
                                          </p:val>
                                        </p:tav>
                                        <p:tav tm="69900">
                                          <p:val>
                                            <p:fltVal val="45"/>
                                          </p:val>
                                        </p:tav>
                                        <p:tav tm="100000">
                                          <p:val>
                                            <p:fltVal val="0"/>
                                          </p:val>
                                        </p:tav>
                                      </p:tavLst>
                                    </p:anim>
                                    <p:anim calcmode="lin" valueType="num">
                                      <p:cBhvr>
                                        <p:cTn id="37" dur="114" fill="hold">
                                          <p:stCondLst>
                                            <p:cond delay="0"/>
                                          </p:stCondLst>
                                        </p:cTn>
                                        <p:tgtEl>
                                          <p:spTgt spid="12"/>
                                        </p:tgtEl>
                                        <p:attrNameLst>
                                          <p:attrName>ppt_y</p:attrName>
                                        </p:attrNameLst>
                                      </p:cBhvr>
                                      <p:tavLst>
                                        <p:tav tm="0">
                                          <p:val>
                                            <p:strVal val="#ppt_y-1"/>
                                          </p:val>
                                        </p:tav>
                                        <p:tav tm="100000">
                                          <p:val>
                                            <p:strVal val="#ppt_y-(0.354*#ppt_w-0.172*#ppt_h)"/>
                                          </p:val>
                                        </p:tav>
                                      </p:tavLst>
                                    </p:anim>
                                    <p:anim calcmode="lin" valueType="num">
                                      <p:cBhvr>
                                        <p:cTn id="38" dur="39" decel="50000" autoRev="1" fill="hold">
                                          <p:stCondLst>
                                            <p:cond delay="114"/>
                                          </p:stCondLst>
                                        </p:cTn>
                                        <p:tgtEl>
                                          <p:spTgt spid="12"/>
                                        </p:tgtEl>
                                        <p:attrNameLst>
                                          <p:attrName>ppt_y</p:attrName>
                                        </p:attrNameLst>
                                      </p:cBhvr>
                                      <p:tavLst>
                                        <p:tav tm="0">
                                          <p:val>
                                            <p:strVal val="#ppt_y-(0.354*#ppt_w-0.172*#ppt_h)"/>
                                          </p:val>
                                        </p:tav>
                                        <p:tav tm="100000">
                                          <p:val>
                                            <p:strVal val="#ppt_y-(0.354*#ppt_w-0.172*#ppt_h)-#ppt_h/2"/>
                                          </p:val>
                                        </p:tav>
                                      </p:tavLst>
                                    </p:anim>
                                    <p:anim calcmode="lin" valueType="num">
                                      <p:cBhvr>
                                        <p:cTn id="39" dur="34" fill="hold">
                                          <p:stCondLst>
                                            <p:cond delay="216"/>
                                          </p:stCondLst>
                                        </p:cTn>
                                        <p:tgtEl>
                                          <p:spTgt spid="12"/>
                                        </p:tgtEl>
                                        <p:attrNameLst>
                                          <p:attrName>ppt_y</p:attrName>
                                        </p:attrNameLst>
                                      </p:cBhvr>
                                      <p:tavLst>
                                        <p:tav tm="0">
                                          <p:val>
                                            <p:strVal val="#ppt_y-(0.354*#ppt_w-0.172*#ppt_h)"/>
                                          </p:val>
                                        </p:tav>
                                        <p:tav tm="100000">
                                          <p:val>
                                            <p:strVal val="#ppt_y"/>
                                          </p:val>
                                        </p:tav>
                                      </p:tavLst>
                                    </p:anim>
                                  </p:childTnLst>
                                </p:cTn>
                              </p:par>
                            </p:childTnLst>
                          </p:cTn>
                        </p:par>
                        <p:par>
                          <p:cTn id="40" fill="hold">
                            <p:stCondLst>
                              <p:cond delay="14000"/>
                            </p:stCondLst>
                            <p:childTnLst>
                              <p:par>
                                <p:cTn id="41" presetID="6" presetClass="entr" presetSubtype="32" fill="hold" nodeType="afterEffect">
                                  <p:stCondLst>
                                    <p:cond delay="1000"/>
                                  </p:stCondLst>
                                  <p:childTnLst>
                                    <p:set>
                                      <p:cBhvr>
                                        <p:cTn id="42" dur="1" fill="hold">
                                          <p:stCondLst>
                                            <p:cond delay="0"/>
                                          </p:stCondLst>
                                        </p:cTn>
                                        <p:tgtEl>
                                          <p:spTgt spid="2"/>
                                        </p:tgtEl>
                                        <p:attrNameLst>
                                          <p:attrName>style.visibility</p:attrName>
                                        </p:attrNameLst>
                                      </p:cBhvr>
                                      <p:to>
                                        <p:strVal val="visible"/>
                                      </p:to>
                                    </p:set>
                                    <p:animEffect transition="in" filter="circle(out)">
                                      <p:cBhvr>
                                        <p:cTn id="43" dur="2000"/>
                                        <p:tgtEl>
                                          <p:spTgt spid="2"/>
                                        </p:tgtEl>
                                      </p:cBhvr>
                                    </p:animEffect>
                                  </p:childTnLst>
                                </p:cTn>
                              </p:par>
                            </p:childTnLst>
                          </p:cTn>
                        </p:par>
                        <p:par>
                          <p:cTn id="44" fill="hold">
                            <p:stCondLst>
                              <p:cond delay="17000"/>
                            </p:stCondLst>
                            <p:childTnLst>
                              <p:par>
                                <p:cTn id="45" presetID="38" presetClass="entr" presetSubtype="0" accel="50000" fill="hold" grpId="0" nodeType="afterEffect">
                                  <p:stCondLst>
                                    <p:cond delay="0"/>
                                  </p:stCondLst>
                                  <p:iterate type="lt">
                                    <p:tmPct val="50000"/>
                                  </p:iterate>
                                  <p:childTnLst>
                                    <p:set>
                                      <p:cBhvr>
                                        <p:cTn id="46" dur="1" fill="hold">
                                          <p:stCondLst>
                                            <p:cond delay="0"/>
                                          </p:stCondLst>
                                        </p:cTn>
                                        <p:tgtEl>
                                          <p:spTgt spid="13"/>
                                        </p:tgtEl>
                                        <p:attrNameLst>
                                          <p:attrName>style.visibility</p:attrName>
                                        </p:attrNameLst>
                                      </p:cBhvr>
                                      <p:to>
                                        <p:strVal val="visible"/>
                                      </p:to>
                                    </p:set>
                                    <p:set>
                                      <p:cBhvr>
                                        <p:cTn id="47" dur="114" fill="hold">
                                          <p:stCondLst>
                                            <p:cond delay="0"/>
                                          </p:stCondLst>
                                        </p:cTn>
                                        <p:tgtEl>
                                          <p:spTgt spid="13"/>
                                        </p:tgtEl>
                                        <p:attrNameLst>
                                          <p:attrName>style.rotation</p:attrName>
                                        </p:attrNameLst>
                                      </p:cBhvr>
                                      <p:to>
                                        <p:strVal val="-45.0"/>
                                      </p:to>
                                    </p:set>
                                    <p:anim calcmode="lin" valueType="num">
                                      <p:cBhvr>
                                        <p:cTn id="48" dur="114" fill="hold">
                                          <p:stCondLst>
                                            <p:cond delay="114"/>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49" dur="114"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50" dur="39" decel="50000" autoRev="1" fill="hold">
                                          <p:stCondLst>
                                            <p:cond delay="114"/>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51" dur="34" fill="hold">
                                          <p:stCondLst>
                                            <p:cond delay="216"/>
                                          </p:stCondLst>
                                        </p:cTn>
                                        <p:tgtEl>
                                          <p:spTgt spid="13"/>
                                        </p:tgtEl>
                                        <p:attrNameLst>
                                          <p:attrName>ppt_y</p:attrName>
                                        </p:attrNameLst>
                                      </p:cBhvr>
                                      <p:tavLst>
                                        <p:tav tm="0">
                                          <p:val>
                                            <p:strVal val="#ppt_y-(0.354*#ppt_w-0.172*#ppt_h)"/>
                                          </p:val>
                                        </p:tav>
                                        <p:tav tm="100000">
                                          <p:val>
                                            <p:strVal val="#ppt_y"/>
                                          </p:val>
                                        </p:tav>
                                      </p:tavLst>
                                    </p:anim>
                                  </p:childTnLst>
                                </p:cTn>
                              </p:par>
                            </p:childTnLst>
                          </p:cTn>
                        </p:par>
                        <p:par>
                          <p:cTn id="52" fill="hold">
                            <p:stCondLst>
                              <p:cond delay="19250"/>
                            </p:stCondLst>
                            <p:childTnLst>
                              <p:par>
                                <p:cTn id="53" presetID="45" presetClass="entr" presetSubtype="0" fill="hold" grpId="0" nodeType="after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3000"/>
                                        <p:tgtEl>
                                          <p:spTgt spid="3"/>
                                        </p:tgtEl>
                                      </p:cBhvr>
                                    </p:animEffect>
                                    <p:anim calcmode="lin" valueType="num">
                                      <p:cBhvr>
                                        <p:cTn id="56" dur="3000" fill="hold"/>
                                        <p:tgtEl>
                                          <p:spTgt spid="3"/>
                                        </p:tgtEl>
                                        <p:attrNameLst>
                                          <p:attrName>ppt_w</p:attrName>
                                        </p:attrNameLst>
                                      </p:cBhvr>
                                      <p:tavLst>
                                        <p:tav tm="0" fmla="#ppt_w*sin(2.5*pi*$)">
                                          <p:val>
                                            <p:fltVal val="0"/>
                                          </p:val>
                                        </p:tav>
                                        <p:tav tm="100000">
                                          <p:val>
                                            <p:fltVal val="1"/>
                                          </p:val>
                                        </p:tav>
                                      </p:tavLst>
                                    </p:anim>
                                    <p:anim calcmode="lin" valueType="num">
                                      <p:cBhvr>
                                        <p:cTn id="57" dur="3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isaobaba\Desktop\20160708_111720.jpg">
            <a:extLst>
              <a:ext uri="{FF2B5EF4-FFF2-40B4-BE49-F238E27FC236}">
                <a16:creationId xmlns:a16="http://schemas.microsoft.com/office/drawing/2014/main" id="{DF495E37-E95C-42A9-81A5-47193BB87B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6" y="916473"/>
            <a:ext cx="9116617" cy="5941527"/>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E99003C9-82E4-4705-94C3-DEC3AFB6B9E9}"/>
              </a:ext>
            </a:extLst>
          </p:cNvPr>
          <p:cNvSpPr txBox="1"/>
          <p:nvPr/>
        </p:nvSpPr>
        <p:spPr>
          <a:xfrm>
            <a:off x="2324952" y="46862"/>
            <a:ext cx="4041491" cy="707886"/>
          </a:xfrm>
          <a:prstGeom prst="rect">
            <a:avLst/>
          </a:prstGeom>
          <a:noFill/>
        </p:spPr>
        <p:txBody>
          <a:bodyPr wrap="none" rtlCol="0">
            <a:spAutoFit/>
          </a:bodyPr>
          <a:lstStyle/>
          <a:p>
            <a:r>
              <a:rPr kumimoji="1" lang="en-US" altLang="ja-JP"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YCE</a:t>
            </a:r>
            <a:r>
              <a:rPr kumimoji="1" lang="ja-JP" altLang="en-US"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生の受け入れ</a:t>
            </a:r>
            <a:endParaRPr kumimoji="1" lang="en-US" altLang="ja-JP"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p:txBody>
      </p:sp>
      <p:pic>
        <p:nvPicPr>
          <p:cNvPr id="6" name="Picture 5" descr="C:\Users\hisaobaba\Pictures\2016-07-12\DSC_2807.JPG">
            <a:extLst>
              <a:ext uri="{FF2B5EF4-FFF2-40B4-BE49-F238E27FC236}">
                <a16:creationId xmlns:a16="http://schemas.microsoft.com/office/drawing/2014/main" id="{B7BBB3A6-F324-4C02-BBB7-EF34C85B22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41" y="897199"/>
            <a:ext cx="9113045" cy="59771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hisaobaba\Pictures\2016-07-12\DSC_2795.JPG">
            <a:extLst>
              <a:ext uri="{FF2B5EF4-FFF2-40B4-BE49-F238E27FC236}">
                <a16:creationId xmlns:a16="http://schemas.microsoft.com/office/drawing/2014/main" id="{2641B62A-4E42-453B-800E-5975E58129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57" y="856388"/>
            <a:ext cx="9150333" cy="60128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hisaobaba\Desktop\20161222_143249.jpg">
            <a:extLst>
              <a:ext uri="{FF2B5EF4-FFF2-40B4-BE49-F238E27FC236}">
                <a16:creationId xmlns:a16="http://schemas.microsoft.com/office/drawing/2014/main" id="{F02BB5A3-5996-4040-8412-07C0041E09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73" y="901627"/>
            <a:ext cx="9218166" cy="5990334"/>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3D0FA655-2F1D-4AFF-9025-8374733487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1584847" y="-721657"/>
            <a:ext cx="5990333" cy="9191508"/>
          </a:xfrm>
          <a:prstGeom prst="rect">
            <a:avLst/>
          </a:prstGeom>
        </p:spPr>
      </p:pic>
      <p:pic>
        <p:nvPicPr>
          <p:cNvPr id="9" name="Picture 5" descr="C:\Users\hisaobaba\Desktop\20170805_202448.jpg">
            <a:extLst>
              <a:ext uri="{FF2B5EF4-FFF2-40B4-BE49-F238E27FC236}">
                <a16:creationId xmlns:a16="http://schemas.microsoft.com/office/drawing/2014/main" id="{BE0D108A-1B60-4E03-B31A-D8DC15C3B9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70" y="901627"/>
            <a:ext cx="9221060" cy="5941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828717"/>
      </p:ext>
    </p:extLst>
  </p:cSld>
  <p:clrMapOvr>
    <a:masterClrMapping/>
  </p:clrMapOvr>
  <mc:AlternateContent xmlns:mc="http://schemas.openxmlformats.org/markup-compatibility/2006" xmlns:p14="http://schemas.microsoft.com/office/powerpoint/2010/main">
    <mc:Choice Requires="p14">
      <p:transition spd="slow" p14:dur="4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 calcmode="lin" valueType="num">
                                      <p:cBhvr>
                                        <p:cTn id="9" dur="1500" fill="hold"/>
                                        <p:tgtEl>
                                          <p:spTgt spid="2"/>
                                        </p:tgtEl>
                                        <p:attrNameLst>
                                          <p:attrName>style.rotation</p:attrName>
                                        </p:attrNameLst>
                                      </p:cBhvr>
                                      <p:tavLst>
                                        <p:tav tm="0">
                                          <p:val>
                                            <p:fltVal val="90"/>
                                          </p:val>
                                        </p:tav>
                                        <p:tav tm="100000">
                                          <p:val>
                                            <p:fltVal val="0"/>
                                          </p:val>
                                        </p:tav>
                                      </p:tavLst>
                                    </p:anim>
                                    <p:animEffect transition="in" filter="fade">
                                      <p:cBhvr>
                                        <p:cTn id="10" dur="1500"/>
                                        <p:tgtEl>
                                          <p:spTgt spid="2"/>
                                        </p:tgtEl>
                                      </p:cBhvr>
                                    </p:animEffect>
                                  </p:childTnLst>
                                </p:cTn>
                              </p:par>
                            </p:childTnLst>
                          </p:cTn>
                        </p:par>
                        <p:par>
                          <p:cTn id="11" fill="hold">
                            <p:stCondLst>
                              <p:cond delay="1500"/>
                            </p:stCondLst>
                            <p:childTnLst>
                              <p:par>
                                <p:cTn id="12" presetID="31" presetClass="entr" presetSubtype="0" fill="hold" nodeType="afterEffect">
                                  <p:stCondLst>
                                    <p:cond delay="1000"/>
                                  </p:stCondLst>
                                  <p:childTnLst>
                                    <p:set>
                                      <p:cBhvr>
                                        <p:cTn id="13" dur="1" fill="hold">
                                          <p:stCondLst>
                                            <p:cond delay="0"/>
                                          </p:stCondLst>
                                        </p:cTn>
                                        <p:tgtEl>
                                          <p:spTgt spid="6"/>
                                        </p:tgtEl>
                                        <p:attrNameLst>
                                          <p:attrName>style.visibility</p:attrName>
                                        </p:attrNameLst>
                                      </p:cBhvr>
                                      <p:to>
                                        <p:strVal val="visible"/>
                                      </p:to>
                                    </p:set>
                                    <p:anim calcmode="lin" valueType="num">
                                      <p:cBhvr>
                                        <p:cTn id="14" dur="1500" fill="hold"/>
                                        <p:tgtEl>
                                          <p:spTgt spid="6"/>
                                        </p:tgtEl>
                                        <p:attrNameLst>
                                          <p:attrName>ppt_w</p:attrName>
                                        </p:attrNameLst>
                                      </p:cBhvr>
                                      <p:tavLst>
                                        <p:tav tm="0">
                                          <p:val>
                                            <p:fltVal val="0"/>
                                          </p:val>
                                        </p:tav>
                                        <p:tav tm="100000">
                                          <p:val>
                                            <p:strVal val="#ppt_w"/>
                                          </p:val>
                                        </p:tav>
                                      </p:tavLst>
                                    </p:anim>
                                    <p:anim calcmode="lin" valueType="num">
                                      <p:cBhvr>
                                        <p:cTn id="15" dur="1500" fill="hold"/>
                                        <p:tgtEl>
                                          <p:spTgt spid="6"/>
                                        </p:tgtEl>
                                        <p:attrNameLst>
                                          <p:attrName>ppt_h</p:attrName>
                                        </p:attrNameLst>
                                      </p:cBhvr>
                                      <p:tavLst>
                                        <p:tav tm="0">
                                          <p:val>
                                            <p:fltVal val="0"/>
                                          </p:val>
                                        </p:tav>
                                        <p:tav tm="100000">
                                          <p:val>
                                            <p:strVal val="#ppt_h"/>
                                          </p:val>
                                        </p:tav>
                                      </p:tavLst>
                                    </p:anim>
                                    <p:anim calcmode="lin" valueType="num">
                                      <p:cBhvr>
                                        <p:cTn id="16" dur="1500" fill="hold"/>
                                        <p:tgtEl>
                                          <p:spTgt spid="6"/>
                                        </p:tgtEl>
                                        <p:attrNameLst>
                                          <p:attrName>style.rotation</p:attrName>
                                        </p:attrNameLst>
                                      </p:cBhvr>
                                      <p:tavLst>
                                        <p:tav tm="0">
                                          <p:val>
                                            <p:fltVal val="90"/>
                                          </p:val>
                                        </p:tav>
                                        <p:tav tm="100000">
                                          <p:val>
                                            <p:fltVal val="0"/>
                                          </p:val>
                                        </p:tav>
                                      </p:tavLst>
                                    </p:anim>
                                    <p:animEffect transition="in" filter="fade">
                                      <p:cBhvr>
                                        <p:cTn id="17" dur="1500"/>
                                        <p:tgtEl>
                                          <p:spTgt spid="6"/>
                                        </p:tgtEl>
                                      </p:cBhvr>
                                    </p:animEffect>
                                  </p:childTnLst>
                                </p:cTn>
                              </p:par>
                            </p:childTnLst>
                          </p:cTn>
                        </p:par>
                        <p:par>
                          <p:cTn id="18" fill="hold">
                            <p:stCondLst>
                              <p:cond delay="4000"/>
                            </p:stCondLst>
                            <p:childTnLst>
                              <p:par>
                                <p:cTn id="19" presetID="31" presetClass="entr" presetSubtype="0" fill="hold" nodeType="afterEffect">
                                  <p:stCondLst>
                                    <p:cond delay="1000"/>
                                  </p:stCondLst>
                                  <p:childTnLst>
                                    <p:set>
                                      <p:cBhvr>
                                        <p:cTn id="20" dur="1" fill="hold">
                                          <p:stCondLst>
                                            <p:cond delay="0"/>
                                          </p:stCondLst>
                                        </p:cTn>
                                        <p:tgtEl>
                                          <p:spTgt spid="5"/>
                                        </p:tgtEl>
                                        <p:attrNameLst>
                                          <p:attrName>style.visibility</p:attrName>
                                        </p:attrNameLst>
                                      </p:cBhvr>
                                      <p:to>
                                        <p:strVal val="visible"/>
                                      </p:to>
                                    </p:set>
                                    <p:anim calcmode="lin" valueType="num">
                                      <p:cBhvr>
                                        <p:cTn id="21" dur="1500" fill="hold"/>
                                        <p:tgtEl>
                                          <p:spTgt spid="5"/>
                                        </p:tgtEl>
                                        <p:attrNameLst>
                                          <p:attrName>ppt_w</p:attrName>
                                        </p:attrNameLst>
                                      </p:cBhvr>
                                      <p:tavLst>
                                        <p:tav tm="0">
                                          <p:val>
                                            <p:fltVal val="0"/>
                                          </p:val>
                                        </p:tav>
                                        <p:tav tm="100000">
                                          <p:val>
                                            <p:strVal val="#ppt_w"/>
                                          </p:val>
                                        </p:tav>
                                      </p:tavLst>
                                    </p:anim>
                                    <p:anim calcmode="lin" valueType="num">
                                      <p:cBhvr>
                                        <p:cTn id="22" dur="1500" fill="hold"/>
                                        <p:tgtEl>
                                          <p:spTgt spid="5"/>
                                        </p:tgtEl>
                                        <p:attrNameLst>
                                          <p:attrName>ppt_h</p:attrName>
                                        </p:attrNameLst>
                                      </p:cBhvr>
                                      <p:tavLst>
                                        <p:tav tm="0">
                                          <p:val>
                                            <p:fltVal val="0"/>
                                          </p:val>
                                        </p:tav>
                                        <p:tav tm="100000">
                                          <p:val>
                                            <p:strVal val="#ppt_h"/>
                                          </p:val>
                                        </p:tav>
                                      </p:tavLst>
                                    </p:anim>
                                    <p:anim calcmode="lin" valueType="num">
                                      <p:cBhvr>
                                        <p:cTn id="23" dur="1500" fill="hold"/>
                                        <p:tgtEl>
                                          <p:spTgt spid="5"/>
                                        </p:tgtEl>
                                        <p:attrNameLst>
                                          <p:attrName>style.rotation</p:attrName>
                                        </p:attrNameLst>
                                      </p:cBhvr>
                                      <p:tavLst>
                                        <p:tav tm="0">
                                          <p:val>
                                            <p:fltVal val="90"/>
                                          </p:val>
                                        </p:tav>
                                        <p:tav tm="100000">
                                          <p:val>
                                            <p:fltVal val="0"/>
                                          </p:val>
                                        </p:tav>
                                      </p:tavLst>
                                    </p:anim>
                                    <p:animEffect transition="in" filter="fade">
                                      <p:cBhvr>
                                        <p:cTn id="24" dur="1500"/>
                                        <p:tgtEl>
                                          <p:spTgt spid="5"/>
                                        </p:tgtEl>
                                      </p:cBhvr>
                                    </p:animEffect>
                                  </p:childTnLst>
                                </p:cTn>
                              </p:par>
                            </p:childTnLst>
                          </p:cTn>
                        </p:par>
                        <p:par>
                          <p:cTn id="25" fill="hold">
                            <p:stCondLst>
                              <p:cond delay="6500"/>
                            </p:stCondLst>
                            <p:childTnLst>
                              <p:par>
                                <p:cTn id="26" presetID="31" presetClass="entr" presetSubtype="0" fill="hold" nodeType="afterEffect">
                                  <p:stCondLst>
                                    <p:cond delay="10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500" fill="hold"/>
                                        <p:tgtEl>
                                          <p:spTgt spid="13"/>
                                        </p:tgtEl>
                                        <p:attrNameLst>
                                          <p:attrName>ppt_w</p:attrName>
                                        </p:attrNameLst>
                                      </p:cBhvr>
                                      <p:tavLst>
                                        <p:tav tm="0">
                                          <p:val>
                                            <p:fltVal val="0"/>
                                          </p:val>
                                        </p:tav>
                                        <p:tav tm="100000">
                                          <p:val>
                                            <p:strVal val="#ppt_w"/>
                                          </p:val>
                                        </p:tav>
                                      </p:tavLst>
                                    </p:anim>
                                    <p:anim calcmode="lin" valueType="num">
                                      <p:cBhvr>
                                        <p:cTn id="29" dur="1500" fill="hold"/>
                                        <p:tgtEl>
                                          <p:spTgt spid="13"/>
                                        </p:tgtEl>
                                        <p:attrNameLst>
                                          <p:attrName>ppt_h</p:attrName>
                                        </p:attrNameLst>
                                      </p:cBhvr>
                                      <p:tavLst>
                                        <p:tav tm="0">
                                          <p:val>
                                            <p:fltVal val="0"/>
                                          </p:val>
                                        </p:tav>
                                        <p:tav tm="100000">
                                          <p:val>
                                            <p:strVal val="#ppt_h"/>
                                          </p:val>
                                        </p:tav>
                                      </p:tavLst>
                                    </p:anim>
                                    <p:anim calcmode="lin" valueType="num">
                                      <p:cBhvr>
                                        <p:cTn id="30" dur="1500" fill="hold"/>
                                        <p:tgtEl>
                                          <p:spTgt spid="13"/>
                                        </p:tgtEl>
                                        <p:attrNameLst>
                                          <p:attrName>style.rotation</p:attrName>
                                        </p:attrNameLst>
                                      </p:cBhvr>
                                      <p:tavLst>
                                        <p:tav tm="0">
                                          <p:val>
                                            <p:fltVal val="90"/>
                                          </p:val>
                                        </p:tav>
                                        <p:tav tm="100000">
                                          <p:val>
                                            <p:fltVal val="0"/>
                                          </p:val>
                                        </p:tav>
                                      </p:tavLst>
                                    </p:anim>
                                    <p:animEffect transition="in" filter="fade">
                                      <p:cBhvr>
                                        <p:cTn id="31" dur="1500"/>
                                        <p:tgtEl>
                                          <p:spTgt spid="13"/>
                                        </p:tgtEl>
                                      </p:cBhvr>
                                    </p:animEffect>
                                  </p:childTnLst>
                                </p:cTn>
                              </p:par>
                            </p:childTnLst>
                          </p:cTn>
                        </p:par>
                        <p:par>
                          <p:cTn id="32" fill="hold">
                            <p:stCondLst>
                              <p:cond delay="9000"/>
                            </p:stCondLst>
                            <p:childTnLst>
                              <p:par>
                                <p:cTn id="33" presetID="31" presetClass="entr" presetSubtype="0" fill="hold" nodeType="afterEffect">
                                  <p:stCondLst>
                                    <p:cond delay="1000"/>
                                  </p:stCondLst>
                                  <p:childTnLst>
                                    <p:set>
                                      <p:cBhvr>
                                        <p:cTn id="34" dur="1" fill="hold">
                                          <p:stCondLst>
                                            <p:cond delay="0"/>
                                          </p:stCondLst>
                                        </p:cTn>
                                        <p:tgtEl>
                                          <p:spTgt spid="4"/>
                                        </p:tgtEl>
                                        <p:attrNameLst>
                                          <p:attrName>style.visibility</p:attrName>
                                        </p:attrNameLst>
                                      </p:cBhvr>
                                      <p:to>
                                        <p:strVal val="visible"/>
                                      </p:to>
                                    </p:set>
                                    <p:anim calcmode="lin" valueType="num">
                                      <p:cBhvr>
                                        <p:cTn id="35" dur="1500" fill="hold"/>
                                        <p:tgtEl>
                                          <p:spTgt spid="4"/>
                                        </p:tgtEl>
                                        <p:attrNameLst>
                                          <p:attrName>ppt_w</p:attrName>
                                        </p:attrNameLst>
                                      </p:cBhvr>
                                      <p:tavLst>
                                        <p:tav tm="0">
                                          <p:val>
                                            <p:fltVal val="0"/>
                                          </p:val>
                                        </p:tav>
                                        <p:tav tm="100000">
                                          <p:val>
                                            <p:strVal val="#ppt_w"/>
                                          </p:val>
                                        </p:tav>
                                      </p:tavLst>
                                    </p:anim>
                                    <p:anim calcmode="lin" valueType="num">
                                      <p:cBhvr>
                                        <p:cTn id="36" dur="1500" fill="hold"/>
                                        <p:tgtEl>
                                          <p:spTgt spid="4"/>
                                        </p:tgtEl>
                                        <p:attrNameLst>
                                          <p:attrName>ppt_h</p:attrName>
                                        </p:attrNameLst>
                                      </p:cBhvr>
                                      <p:tavLst>
                                        <p:tav tm="0">
                                          <p:val>
                                            <p:fltVal val="0"/>
                                          </p:val>
                                        </p:tav>
                                        <p:tav tm="100000">
                                          <p:val>
                                            <p:strVal val="#ppt_h"/>
                                          </p:val>
                                        </p:tav>
                                      </p:tavLst>
                                    </p:anim>
                                    <p:anim calcmode="lin" valueType="num">
                                      <p:cBhvr>
                                        <p:cTn id="37" dur="1500" fill="hold"/>
                                        <p:tgtEl>
                                          <p:spTgt spid="4"/>
                                        </p:tgtEl>
                                        <p:attrNameLst>
                                          <p:attrName>style.rotation</p:attrName>
                                        </p:attrNameLst>
                                      </p:cBhvr>
                                      <p:tavLst>
                                        <p:tav tm="0">
                                          <p:val>
                                            <p:fltVal val="90"/>
                                          </p:val>
                                        </p:tav>
                                        <p:tav tm="100000">
                                          <p:val>
                                            <p:fltVal val="0"/>
                                          </p:val>
                                        </p:tav>
                                      </p:tavLst>
                                    </p:anim>
                                    <p:animEffect transition="in" filter="fade">
                                      <p:cBhvr>
                                        <p:cTn id="38" dur="1500"/>
                                        <p:tgtEl>
                                          <p:spTgt spid="4"/>
                                        </p:tgtEl>
                                      </p:cBhvr>
                                    </p:animEffect>
                                  </p:childTnLst>
                                </p:cTn>
                              </p:par>
                            </p:childTnLst>
                          </p:cTn>
                        </p:par>
                        <p:par>
                          <p:cTn id="39" fill="hold">
                            <p:stCondLst>
                              <p:cond delay="11500"/>
                            </p:stCondLst>
                            <p:childTnLst>
                              <p:par>
                                <p:cTn id="40" presetID="31" presetClass="entr" presetSubtype="0" fill="hold" nodeType="after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p:cTn id="42" dur="1500" fill="hold"/>
                                        <p:tgtEl>
                                          <p:spTgt spid="9"/>
                                        </p:tgtEl>
                                        <p:attrNameLst>
                                          <p:attrName>ppt_w</p:attrName>
                                        </p:attrNameLst>
                                      </p:cBhvr>
                                      <p:tavLst>
                                        <p:tav tm="0">
                                          <p:val>
                                            <p:fltVal val="0"/>
                                          </p:val>
                                        </p:tav>
                                        <p:tav tm="100000">
                                          <p:val>
                                            <p:strVal val="#ppt_w"/>
                                          </p:val>
                                        </p:tav>
                                      </p:tavLst>
                                    </p:anim>
                                    <p:anim calcmode="lin" valueType="num">
                                      <p:cBhvr>
                                        <p:cTn id="43" dur="1500" fill="hold"/>
                                        <p:tgtEl>
                                          <p:spTgt spid="9"/>
                                        </p:tgtEl>
                                        <p:attrNameLst>
                                          <p:attrName>ppt_h</p:attrName>
                                        </p:attrNameLst>
                                      </p:cBhvr>
                                      <p:tavLst>
                                        <p:tav tm="0">
                                          <p:val>
                                            <p:fltVal val="0"/>
                                          </p:val>
                                        </p:tav>
                                        <p:tav tm="100000">
                                          <p:val>
                                            <p:strVal val="#ppt_h"/>
                                          </p:val>
                                        </p:tav>
                                      </p:tavLst>
                                    </p:anim>
                                    <p:anim calcmode="lin" valueType="num">
                                      <p:cBhvr>
                                        <p:cTn id="44" dur="1500" fill="hold"/>
                                        <p:tgtEl>
                                          <p:spTgt spid="9"/>
                                        </p:tgtEl>
                                        <p:attrNameLst>
                                          <p:attrName>style.rotation</p:attrName>
                                        </p:attrNameLst>
                                      </p:cBhvr>
                                      <p:tavLst>
                                        <p:tav tm="0">
                                          <p:val>
                                            <p:fltVal val="90"/>
                                          </p:val>
                                        </p:tav>
                                        <p:tav tm="100000">
                                          <p:val>
                                            <p:fltVal val="0"/>
                                          </p:val>
                                        </p:tav>
                                      </p:tavLst>
                                    </p:anim>
                                    <p:animEffect transition="in" filter="fade">
                                      <p:cBhvr>
                                        <p:cTn id="45"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isaobaba\Pictures\20. ライオンズ\20180313_例会＿渋谷\DSC03901.JPG">
            <a:extLst>
              <a:ext uri="{FF2B5EF4-FFF2-40B4-BE49-F238E27FC236}">
                <a16:creationId xmlns:a16="http://schemas.microsoft.com/office/drawing/2014/main" id="{B9400A58-8D8B-4E6F-ABFD-155040990B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871497"/>
            <a:ext cx="9135122" cy="59687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isaobaba\Desktop\DSC03341[3].JPG">
            <a:extLst>
              <a:ext uri="{FF2B5EF4-FFF2-40B4-BE49-F238E27FC236}">
                <a16:creationId xmlns:a16="http://schemas.microsoft.com/office/drawing/2014/main" id="{976328FD-6DDF-4C02-8A21-E06DA9D3C0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80" y="868971"/>
            <a:ext cx="9126240" cy="598902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E89D59DB-5420-44DB-99E5-D849D77025E3}"/>
              </a:ext>
            </a:extLst>
          </p:cNvPr>
          <p:cNvSpPr txBox="1"/>
          <p:nvPr/>
        </p:nvSpPr>
        <p:spPr>
          <a:xfrm>
            <a:off x="1736642" y="17754"/>
            <a:ext cx="5913798" cy="707886"/>
          </a:xfrm>
          <a:prstGeom prst="rect">
            <a:avLst/>
          </a:prstGeom>
          <a:noFill/>
        </p:spPr>
        <p:txBody>
          <a:bodyPr wrap="none" rtlCol="0">
            <a:spAutoFit/>
          </a:bodyPr>
          <a:lstStyle/>
          <a:p>
            <a:r>
              <a:rPr kumimoji="1" lang="ja-JP" altLang="en-US"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例会／クリスマス家族例会</a:t>
            </a:r>
            <a:endParaRPr kumimoji="1" lang="en-US" altLang="ja-JP"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p:txBody>
      </p:sp>
      <p:pic>
        <p:nvPicPr>
          <p:cNvPr id="6" name="Picture 3" descr="C:\Users\hisaobaba\Pictures\20. ライオンズ\20180626_引継例会\20180627_103420.jpg">
            <a:extLst>
              <a:ext uri="{FF2B5EF4-FFF2-40B4-BE49-F238E27FC236}">
                <a16:creationId xmlns:a16="http://schemas.microsoft.com/office/drawing/2014/main" id="{C8B2A8F9-717B-4EF0-B68A-7D3EB3CF14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 y="868971"/>
            <a:ext cx="9144002" cy="5989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https://lh3.googleusercontent.com/rJP6x0u0giU2v21sSMZ5Hv-SKuVqVm4Gads9XSSfsju4GGr02KFcFyBUNRAwNpONHQxqkP-IYRGYrNMxwgqvnxJkzhgG1vjiqlR09Fx58KL9ANgBr4jD5VUgdBh09P3WZdNR6KqnjQ=w1067-h800-no">
            <a:extLst>
              <a:ext uri="{FF2B5EF4-FFF2-40B4-BE49-F238E27FC236}">
                <a16:creationId xmlns:a16="http://schemas.microsoft.com/office/drawing/2014/main" id="{F5B10B3D-03BB-4C9D-825C-AEB86C524E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80" y="845144"/>
            <a:ext cx="9144002" cy="6012856"/>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53E0B5DB-D246-45A2-B49B-B2F0AE84C1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9" y="868970"/>
            <a:ext cx="9152885" cy="6006085"/>
          </a:xfrm>
          <a:prstGeom prst="rect">
            <a:avLst/>
          </a:prstGeom>
        </p:spPr>
      </p:pic>
    </p:spTree>
    <p:extLst>
      <p:ext uri="{BB962C8B-B14F-4D97-AF65-F5344CB8AC3E}">
        <p14:creationId xmlns:p14="http://schemas.microsoft.com/office/powerpoint/2010/main" val="3618830793"/>
      </p:ext>
    </p:extLst>
  </p:cSld>
  <p:clrMapOvr>
    <a:masterClrMapping/>
  </p:clrMapOvr>
  <mc:AlternateContent xmlns:mc="http://schemas.openxmlformats.org/markup-compatibility/2006" xmlns:p14="http://schemas.microsoft.com/office/powerpoint/2010/main">
    <mc:Choice Requires="p14">
      <p:transition spd="slow" p14:dur="4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2000"/>
                                        <p:tgtEl>
                                          <p:spTgt spid="2"/>
                                        </p:tgtEl>
                                      </p:cBhvr>
                                    </p:animEffect>
                                  </p:childTnLst>
                                </p:cTn>
                              </p:par>
                            </p:childTnLst>
                          </p:cTn>
                        </p:par>
                        <p:par>
                          <p:cTn id="8" fill="hold">
                            <p:stCondLst>
                              <p:cond delay="2000"/>
                            </p:stCondLst>
                            <p:childTnLst>
                              <p:par>
                                <p:cTn id="9" presetID="16" presetClass="entr" presetSubtype="37"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2000"/>
                                        <p:tgtEl>
                                          <p:spTgt spid="4"/>
                                        </p:tgtEl>
                                      </p:cBhvr>
                                    </p:animEffect>
                                  </p:childTnLst>
                                </p:cTn>
                              </p:par>
                            </p:childTnLst>
                          </p:cTn>
                        </p:par>
                        <p:par>
                          <p:cTn id="12" fill="hold">
                            <p:stCondLst>
                              <p:cond delay="5000"/>
                            </p:stCondLst>
                            <p:childTnLst>
                              <p:par>
                                <p:cTn id="13" presetID="16" presetClass="entr" presetSubtype="37"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2000"/>
                                        <p:tgtEl>
                                          <p:spTgt spid="6"/>
                                        </p:tgtEl>
                                      </p:cBhvr>
                                    </p:animEffect>
                                  </p:childTnLst>
                                </p:cTn>
                              </p:par>
                            </p:childTnLst>
                          </p:cTn>
                        </p:par>
                        <p:par>
                          <p:cTn id="16" fill="hold">
                            <p:stCondLst>
                              <p:cond delay="8000"/>
                            </p:stCondLst>
                            <p:childTnLst>
                              <p:par>
                                <p:cTn id="17" presetID="16" presetClass="entr" presetSubtype="37" fill="hold" nodeType="after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2000"/>
                                        <p:tgtEl>
                                          <p:spTgt spid="7"/>
                                        </p:tgtEl>
                                      </p:cBhvr>
                                    </p:animEffect>
                                  </p:childTnLst>
                                </p:cTn>
                              </p:par>
                            </p:childTnLst>
                          </p:cTn>
                        </p:par>
                        <p:par>
                          <p:cTn id="20" fill="hold">
                            <p:stCondLst>
                              <p:cond delay="11000"/>
                            </p:stCondLst>
                            <p:childTnLst>
                              <p:par>
                                <p:cTn id="21" presetID="21" presetClass="entr" presetSubtype="4" fill="hold"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wheel(4)">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EDBF4FE-FFD8-4113-8897-E15150707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19" y="2333576"/>
            <a:ext cx="3438841" cy="4397290"/>
          </a:xfrm>
          <a:prstGeom prst="rect">
            <a:avLst/>
          </a:prstGeom>
        </p:spPr>
      </p:pic>
      <p:pic>
        <p:nvPicPr>
          <p:cNvPr id="10" name="図 9">
            <a:extLst>
              <a:ext uri="{FF2B5EF4-FFF2-40B4-BE49-F238E27FC236}">
                <a16:creationId xmlns:a16="http://schemas.microsoft.com/office/drawing/2014/main" id="{6E58E379-EF56-473D-8872-17739FEE9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135" y="2333576"/>
            <a:ext cx="3310253" cy="4322946"/>
          </a:xfrm>
          <a:prstGeom prst="rect">
            <a:avLst/>
          </a:prstGeom>
        </p:spPr>
      </p:pic>
      <p:sp>
        <p:nvSpPr>
          <p:cNvPr id="11" name="テキスト ボックス 10">
            <a:extLst>
              <a:ext uri="{FF2B5EF4-FFF2-40B4-BE49-F238E27FC236}">
                <a16:creationId xmlns:a16="http://schemas.microsoft.com/office/drawing/2014/main" id="{B79D4B57-F24D-441C-87DB-81315795F375}"/>
              </a:ext>
            </a:extLst>
          </p:cNvPr>
          <p:cNvSpPr txBox="1"/>
          <p:nvPr/>
        </p:nvSpPr>
        <p:spPr>
          <a:xfrm>
            <a:off x="1309608" y="274368"/>
            <a:ext cx="6781023" cy="1938992"/>
          </a:xfrm>
          <a:prstGeom prst="rect">
            <a:avLst/>
          </a:prstGeom>
          <a:noFill/>
        </p:spPr>
        <p:txBody>
          <a:bodyPr wrap="none" rtlCol="0">
            <a:spAutoFit/>
          </a:bodyPr>
          <a:lstStyle/>
          <a:p>
            <a:r>
              <a:rPr kumimoji="1" lang="ja-JP" altLang="en-US"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東京玉川ライオンズクラブ誕生</a:t>
            </a:r>
            <a:endParaRPr kumimoji="1" lang="en-US" altLang="ja-JP"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endParaRPr kumimoji="1" lang="en-US" altLang="ja-JP" sz="24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r>
              <a:rPr kumimoji="1" lang="en-US" altLang="ja-JP" sz="24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	</a:t>
            </a:r>
            <a:r>
              <a:rPr kumimoji="1" lang="ja-JP" altLang="en-US" sz="28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結成年月日</a:t>
            </a:r>
            <a:r>
              <a:rPr kumimoji="1" lang="en-US" altLang="ja-JP" sz="28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			</a:t>
            </a:r>
            <a:r>
              <a:rPr kumimoji="1" lang="ja-JP" altLang="en-US" sz="28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１９６８年６月３０日</a:t>
            </a:r>
            <a:endParaRPr kumimoji="1" lang="en-US" altLang="ja-JP" sz="28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r>
              <a:rPr kumimoji="1" lang="en-US" altLang="ja-JP" sz="28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	</a:t>
            </a:r>
            <a:r>
              <a:rPr kumimoji="1" lang="ja-JP" altLang="en-US" sz="28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チャーターナイト</a:t>
            </a:r>
            <a:r>
              <a:rPr kumimoji="1" lang="en-US" altLang="ja-JP" sz="28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		</a:t>
            </a:r>
            <a:r>
              <a:rPr kumimoji="1" lang="ja-JP" altLang="en-US" sz="28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１９６８年１１月２１日</a:t>
            </a:r>
          </a:p>
        </p:txBody>
      </p:sp>
    </p:spTree>
    <p:extLst>
      <p:ext uri="{BB962C8B-B14F-4D97-AF65-F5344CB8AC3E}">
        <p14:creationId xmlns:p14="http://schemas.microsoft.com/office/powerpoint/2010/main" val="3967872107"/>
      </p:ext>
    </p:extLst>
  </p:cSld>
  <p:clrMapOvr>
    <a:masterClrMapping/>
  </p:clrMapOvr>
  <mc:AlternateContent xmlns:mc="http://schemas.openxmlformats.org/markup-compatibility/2006" xmlns:p14="http://schemas.microsoft.com/office/powerpoint/2010/main">
    <mc:Choice Requires="p14">
      <p:transition spd="slow" p14:dur="4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2000"/>
                                        <p:tgtEl>
                                          <p:spTgt spid="8"/>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181A133-20FF-4327-840D-630029588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100" y="1009025"/>
            <a:ext cx="7525800" cy="5811066"/>
          </a:xfrm>
          <a:prstGeom prst="rect">
            <a:avLst/>
          </a:prstGeom>
        </p:spPr>
      </p:pic>
      <p:sp>
        <p:nvSpPr>
          <p:cNvPr id="7" name="テキスト ボックス 6">
            <a:extLst>
              <a:ext uri="{FF2B5EF4-FFF2-40B4-BE49-F238E27FC236}">
                <a16:creationId xmlns:a16="http://schemas.microsoft.com/office/drawing/2014/main" id="{7119AA86-0631-4E95-8C64-2AD35DCAAC65}"/>
              </a:ext>
            </a:extLst>
          </p:cNvPr>
          <p:cNvSpPr txBox="1"/>
          <p:nvPr/>
        </p:nvSpPr>
        <p:spPr>
          <a:xfrm>
            <a:off x="1794841" y="154940"/>
            <a:ext cx="5126724" cy="707886"/>
          </a:xfrm>
          <a:prstGeom prst="rect">
            <a:avLst/>
          </a:prstGeom>
          <a:noFill/>
        </p:spPr>
        <p:txBody>
          <a:bodyPr wrap="none" rtlCol="0">
            <a:spAutoFit/>
          </a:bodyPr>
          <a:lstStyle/>
          <a:p>
            <a:r>
              <a:rPr kumimoji="1" lang="ja-JP" altLang="en-US"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旅行例会／親睦ゴルフ</a:t>
            </a:r>
            <a:endParaRPr kumimoji="1" lang="en-US" altLang="ja-JP"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p:txBody>
      </p:sp>
      <p:pic>
        <p:nvPicPr>
          <p:cNvPr id="8" name="Picture 4" descr="C:\Users\hisaobaba\Desktop\20170419_084533.jpg">
            <a:extLst>
              <a:ext uri="{FF2B5EF4-FFF2-40B4-BE49-F238E27FC236}">
                <a16:creationId xmlns:a16="http://schemas.microsoft.com/office/drawing/2014/main" id="{3BBE1305-726F-459A-B03C-48EFE6C24F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100" y="1020095"/>
            <a:ext cx="7525800" cy="58110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hisaobaba\Desktop\20180411_旅行例会\20180412_090136.jpg">
            <a:extLst>
              <a:ext uri="{FF2B5EF4-FFF2-40B4-BE49-F238E27FC236}">
                <a16:creationId xmlns:a16="http://schemas.microsoft.com/office/drawing/2014/main" id="{40B2AE0D-6756-45B5-A69C-CCBD41D5E6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102" y="1031165"/>
            <a:ext cx="7525798" cy="5811066"/>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8AA4D8AE-D977-4D8C-95ED-2BC3CD643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623" y="1026469"/>
            <a:ext cx="8400754" cy="5815762"/>
          </a:xfrm>
          <a:prstGeom prst="rect">
            <a:avLst/>
          </a:prstGeom>
        </p:spPr>
      </p:pic>
      <p:pic>
        <p:nvPicPr>
          <p:cNvPr id="5" name="図 4">
            <a:extLst>
              <a:ext uri="{FF2B5EF4-FFF2-40B4-BE49-F238E27FC236}">
                <a16:creationId xmlns:a16="http://schemas.microsoft.com/office/drawing/2014/main" id="{8BC4CB40-F71B-4B34-A40E-4A0FED2A4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623" y="1042236"/>
            <a:ext cx="8400754" cy="5815763"/>
          </a:xfrm>
          <a:prstGeom prst="rect">
            <a:avLst/>
          </a:prstGeom>
        </p:spPr>
      </p:pic>
      <p:pic>
        <p:nvPicPr>
          <p:cNvPr id="9" name="Picture 2" descr="C:\Users\hisaobaba\Pictures\2016-10-04\DSC_3037.JPG">
            <a:extLst>
              <a:ext uri="{FF2B5EF4-FFF2-40B4-BE49-F238E27FC236}">
                <a16:creationId xmlns:a16="http://schemas.microsoft.com/office/drawing/2014/main" id="{1A5559EE-E4FF-41EA-9F82-98E7433B1A1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1623" y="993257"/>
            <a:ext cx="8400754" cy="5864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266809"/>
      </p:ext>
    </p:extLst>
  </p:cSld>
  <p:clrMapOvr>
    <a:masterClrMapping/>
  </p:clrMapOvr>
  <mc:AlternateContent xmlns:mc="http://schemas.openxmlformats.org/markup-compatibility/2006" xmlns:p14="http://schemas.microsoft.com/office/powerpoint/2010/main">
    <mc:Choice Requires="p14">
      <p:transition spd="slow" p14:dur="4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 calcmode="lin" valueType="num">
                                      <p:cBhvr>
                                        <p:cTn id="9" dur="1500" fill="hold"/>
                                        <p:tgtEl>
                                          <p:spTgt spid="6"/>
                                        </p:tgtEl>
                                        <p:attrNameLst>
                                          <p:attrName>style.rotation</p:attrName>
                                        </p:attrNameLst>
                                      </p:cBhvr>
                                      <p:tavLst>
                                        <p:tav tm="0">
                                          <p:val>
                                            <p:fltVal val="90"/>
                                          </p:val>
                                        </p:tav>
                                        <p:tav tm="100000">
                                          <p:val>
                                            <p:fltVal val="0"/>
                                          </p:val>
                                        </p:tav>
                                      </p:tavLst>
                                    </p:anim>
                                    <p:animEffect transition="in" filter="fade">
                                      <p:cBhvr>
                                        <p:cTn id="10" dur="1500"/>
                                        <p:tgtEl>
                                          <p:spTgt spid="6"/>
                                        </p:tgtEl>
                                      </p:cBhvr>
                                    </p:animEffect>
                                  </p:childTnLst>
                                </p:cTn>
                              </p:par>
                            </p:childTnLst>
                          </p:cTn>
                        </p:par>
                        <p:par>
                          <p:cTn id="11" fill="hold">
                            <p:stCondLst>
                              <p:cond delay="2000"/>
                            </p:stCondLst>
                            <p:childTnLst>
                              <p:par>
                                <p:cTn id="12" presetID="31" presetClass="entr" presetSubtype="0" fill="hold" nodeType="afterEffect">
                                  <p:stCondLst>
                                    <p:cond delay="100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4500"/>
                            </p:stCondLst>
                            <p:childTnLst>
                              <p:par>
                                <p:cTn id="19" presetID="31" presetClass="entr" presetSubtype="0" fill="hold" nodeType="afterEffect">
                                  <p:stCondLst>
                                    <p:cond delay="1000"/>
                                  </p:stCondLst>
                                  <p:childTnLst>
                                    <p:set>
                                      <p:cBhvr>
                                        <p:cTn id="20" dur="1" fill="hold">
                                          <p:stCondLst>
                                            <p:cond delay="0"/>
                                          </p:stCondLst>
                                        </p:cTn>
                                        <p:tgtEl>
                                          <p:spTgt spid="2"/>
                                        </p:tgtEl>
                                        <p:attrNameLst>
                                          <p:attrName>style.visibility</p:attrName>
                                        </p:attrNameLst>
                                      </p:cBhvr>
                                      <p:to>
                                        <p:strVal val="visible"/>
                                      </p:to>
                                    </p:set>
                                    <p:anim calcmode="lin" valueType="num">
                                      <p:cBhvr>
                                        <p:cTn id="21" dur="1500" fill="hold"/>
                                        <p:tgtEl>
                                          <p:spTgt spid="2"/>
                                        </p:tgtEl>
                                        <p:attrNameLst>
                                          <p:attrName>ppt_w</p:attrName>
                                        </p:attrNameLst>
                                      </p:cBhvr>
                                      <p:tavLst>
                                        <p:tav tm="0">
                                          <p:val>
                                            <p:fltVal val="0"/>
                                          </p:val>
                                        </p:tav>
                                        <p:tav tm="100000">
                                          <p:val>
                                            <p:strVal val="#ppt_w"/>
                                          </p:val>
                                        </p:tav>
                                      </p:tavLst>
                                    </p:anim>
                                    <p:anim calcmode="lin" valueType="num">
                                      <p:cBhvr>
                                        <p:cTn id="22" dur="1500" fill="hold"/>
                                        <p:tgtEl>
                                          <p:spTgt spid="2"/>
                                        </p:tgtEl>
                                        <p:attrNameLst>
                                          <p:attrName>ppt_h</p:attrName>
                                        </p:attrNameLst>
                                      </p:cBhvr>
                                      <p:tavLst>
                                        <p:tav tm="0">
                                          <p:val>
                                            <p:fltVal val="0"/>
                                          </p:val>
                                        </p:tav>
                                        <p:tav tm="100000">
                                          <p:val>
                                            <p:strVal val="#ppt_h"/>
                                          </p:val>
                                        </p:tav>
                                      </p:tavLst>
                                    </p:anim>
                                    <p:anim calcmode="lin" valueType="num">
                                      <p:cBhvr>
                                        <p:cTn id="23" dur="1500" fill="hold"/>
                                        <p:tgtEl>
                                          <p:spTgt spid="2"/>
                                        </p:tgtEl>
                                        <p:attrNameLst>
                                          <p:attrName>style.rotation</p:attrName>
                                        </p:attrNameLst>
                                      </p:cBhvr>
                                      <p:tavLst>
                                        <p:tav tm="0">
                                          <p:val>
                                            <p:fltVal val="90"/>
                                          </p:val>
                                        </p:tav>
                                        <p:tav tm="100000">
                                          <p:val>
                                            <p:fltVal val="0"/>
                                          </p:val>
                                        </p:tav>
                                      </p:tavLst>
                                    </p:anim>
                                    <p:animEffect transition="in" filter="fade">
                                      <p:cBhvr>
                                        <p:cTn id="24" dur="1500"/>
                                        <p:tgtEl>
                                          <p:spTgt spid="2"/>
                                        </p:tgtEl>
                                      </p:cBhvr>
                                    </p:animEffect>
                                  </p:childTnLst>
                                </p:cTn>
                              </p:par>
                            </p:childTnLst>
                          </p:cTn>
                        </p:par>
                        <p:par>
                          <p:cTn id="25" fill="hold">
                            <p:stCondLst>
                              <p:cond delay="7000"/>
                            </p:stCondLst>
                            <p:childTnLst>
                              <p:par>
                                <p:cTn id="26" presetID="31" presetClass="entr" presetSubtype="0" fill="hold" nodeType="afterEffect">
                                  <p:stCondLst>
                                    <p:cond delay="1000"/>
                                  </p:stCondLst>
                                  <p:childTnLst>
                                    <p:set>
                                      <p:cBhvr>
                                        <p:cTn id="27" dur="1" fill="hold">
                                          <p:stCondLst>
                                            <p:cond delay="0"/>
                                          </p:stCondLst>
                                        </p:cTn>
                                        <p:tgtEl>
                                          <p:spTgt spid="4"/>
                                        </p:tgtEl>
                                        <p:attrNameLst>
                                          <p:attrName>style.visibility</p:attrName>
                                        </p:attrNameLst>
                                      </p:cBhvr>
                                      <p:to>
                                        <p:strVal val="visible"/>
                                      </p:to>
                                    </p:set>
                                    <p:anim calcmode="lin" valueType="num">
                                      <p:cBhvr>
                                        <p:cTn id="28" dur="1500" fill="hold"/>
                                        <p:tgtEl>
                                          <p:spTgt spid="4"/>
                                        </p:tgtEl>
                                        <p:attrNameLst>
                                          <p:attrName>ppt_w</p:attrName>
                                        </p:attrNameLst>
                                      </p:cBhvr>
                                      <p:tavLst>
                                        <p:tav tm="0">
                                          <p:val>
                                            <p:fltVal val="0"/>
                                          </p:val>
                                        </p:tav>
                                        <p:tav tm="100000">
                                          <p:val>
                                            <p:strVal val="#ppt_w"/>
                                          </p:val>
                                        </p:tav>
                                      </p:tavLst>
                                    </p:anim>
                                    <p:anim calcmode="lin" valueType="num">
                                      <p:cBhvr>
                                        <p:cTn id="29" dur="1500" fill="hold"/>
                                        <p:tgtEl>
                                          <p:spTgt spid="4"/>
                                        </p:tgtEl>
                                        <p:attrNameLst>
                                          <p:attrName>ppt_h</p:attrName>
                                        </p:attrNameLst>
                                      </p:cBhvr>
                                      <p:tavLst>
                                        <p:tav tm="0">
                                          <p:val>
                                            <p:fltVal val="0"/>
                                          </p:val>
                                        </p:tav>
                                        <p:tav tm="100000">
                                          <p:val>
                                            <p:strVal val="#ppt_h"/>
                                          </p:val>
                                        </p:tav>
                                      </p:tavLst>
                                    </p:anim>
                                    <p:anim calcmode="lin" valueType="num">
                                      <p:cBhvr>
                                        <p:cTn id="30" dur="1500" fill="hold"/>
                                        <p:tgtEl>
                                          <p:spTgt spid="4"/>
                                        </p:tgtEl>
                                        <p:attrNameLst>
                                          <p:attrName>style.rotation</p:attrName>
                                        </p:attrNameLst>
                                      </p:cBhvr>
                                      <p:tavLst>
                                        <p:tav tm="0">
                                          <p:val>
                                            <p:fltVal val="90"/>
                                          </p:val>
                                        </p:tav>
                                        <p:tav tm="100000">
                                          <p:val>
                                            <p:fltVal val="0"/>
                                          </p:val>
                                        </p:tav>
                                      </p:tavLst>
                                    </p:anim>
                                    <p:animEffect transition="in" filter="fade">
                                      <p:cBhvr>
                                        <p:cTn id="31" dur="1500"/>
                                        <p:tgtEl>
                                          <p:spTgt spid="4"/>
                                        </p:tgtEl>
                                      </p:cBhvr>
                                    </p:animEffect>
                                  </p:childTnLst>
                                </p:cTn>
                              </p:par>
                            </p:childTnLst>
                          </p:cTn>
                        </p:par>
                        <p:par>
                          <p:cTn id="32" fill="hold">
                            <p:stCondLst>
                              <p:cond delay="9500"/>
                            </p:stCondLst>
                            <p:childTnLst>
                              <p:par>
                                <p:cTn id="33" presetID="31" presetClass="entr" presetSubtype="0" fill="hold" nodeType="afterEffect">
                                  <p:stCondLst>
                                    <p:cond delay="1000"/>
                                  </p:stCondLst>
                                  <p:childTnLst>
                                    <p:set>
                                      <p:cBhvr>
                                        <p:cTn id="34" dur="1" fill="hold">
                                          <p:stCondLst>
                                            <p:cond delay="0"/>
                                          </p:stCondLst>
                                        </p:cTn>
                                        <p:tgtEl>
                                          <p:spTgt spid="5"/>
                                        </p:tgtEl>
                                        <p:attrNameLst>
                                          <p:attrName>style.visibility</p:attrName>
                                        </p:attrNameLst>
                                      </p:cBhvr>
                                      <p:to>
                                        <p:strVal val="visible"/>
                                      </p:to>
                                    </p:set>
                                    <p:anim calcmode="lin" valueType="num">
                                      <p:cBhvr>
                                        <p:cTn id="35" dur="1500" fill="hold"/>
                                        <p:tgtEl>
                                          <p:spTgt spid="5"/>
                                        </p:tgtEl>
                                        <p:attrNameLst>
                                          <p:attrName>ppt_w</p:attrName>
                                        </p:attrNameLst>
                                      </p:cBhvr>
                                      <p:tavLst>
                                        <p:tav tm="0">
                                          <p:val>
                                            <p:fltVal val="0"/>
                                          </p:val>
                                        </p:tav>
                                        <p:tav tm="100000">
                                          <p:val>
                                            <p:strVal val="#ppt_w"/>
                                          </p:val>
                                        </p:tav>
                                      </p:tavLst>
                                    </p:anim>
                                    <p:anim calcmode="lin" valueType="num">
                                      <p:cBhvr>
                                        <p:cTn id="36" dur="1500" fill="hold"/>
                                        <p:tgtEl>
                                          <p:spTgt spid="5"/>
                                        </p:tgtEl>
                                        <p:attrNameLst>
                                          <p:attrName>ppt_h</p:attrName>
                                        </p:attrNameLst>
                                      </p:cBhvr>
                                      <p:tavLst>
                                        <p:tav tm="0">
                                          <p:val>
                                            <p:fltVal val="0"/>
                                          </p:val>
                                        </p:tav>
                                        <p:tav tm="100000">
                                          <p:val>
                                            <p:strVal val="#ppt_h"/>
                                          </p:val>
                                        </p:tav>
                                      </p:tavLst>
                                    </p:anim>
                                    <p:anim calcmode="lin" valueType="num">
                                      <p:cBhvr>
                                        <p:cTn id="37" dur="1500" fill="hold"/>
                                        <p:tgtEl>
                                          <p:spTgt spid="5"/>
                                        </p:tgtEl>
                                        <p:attrNameLst>
                                          <p:attrName>style.rotation</p:attrName>
                                        </p:attrNameLst>
                                      </p:cBhvr>
                                      <p:tavLst>
                                        <p:tav tm="0">
                                          <p:val>
                                            <p:fltVal val="90"/>
                                          </p:val>
                                        </p:tav>
                                        <p:tav tm="100000">
                                          <p:val>
                                            <p:fltVal val="0"/>
                                          </p:val>
                                        </p:tav>
                                      </p:tavLst>
                                    </p:anim>
                                    <p:animEffect transition="in" filter="fade">
                                      <p:cBhvr>
                                        <p:cTn id="38" dur="1500"/>
                                        <p:tgtEl>
                                          <p:spTgt spid="5"/>
                                        </p:tgtEl>
                                      </p:cBhvr>
                                    </p:animEffect>
                                  </p:childTnLst>
                                </p:cTn>
                              </p:par>
                            </p:childTnLst>
                          </p:cTn>
                        </p:par>
                        <p:par>
                          <p:cTn id="39" fill="hold">
                            <p:stCondLst>
                              <p:cond delay="12000"/>
                            </p:stCondLst>
                            <p:childTnLst>
                              <p:par>
                                <p:cTn id="40" presetID="31" presetClass="entr" presetSubtype="0" fill="hold" nodeType="after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p:cTn id="42" dur="2000" fill="hold"/>
                                        <p:tgtEl>
                                          <p:spTgt spid="9"/>
                                        </p:tgtEl>
                                        <p:attrNameLst>
                                          <p:attrName>ppt_w</p:attrName>
                                        </p:attrNameLst>
                                      </p:cBhvr>
                                      <p:tavLst>
                                        <p:tav tm="0">
                                          <p:val>
                                            <p:fltVal val="0"/>
                                          </p:val>
                                        </p:tav>
                                        <p:tav tm="100000">
                                          <p:val>
                                            <p:strVal val="#ppt_w"/>
                                          </p:val>
                                        </p:tav>
                                      </p:tavLst>
                                    </p:anim>
                                    <p:anim calcmode="lin" valueType="num">
                                      <p:cBhvr>
                                        <p:cTn id="43" dur="2000" fill="hold"/>
                                        <p:tgtEl>
                                          <p:spTgt spid="9"/>
                                        </p:tgtEl>
                                        <p:attrNameLst>
                                          <p:attrName>ppt_h</p:attrName>
                                        </p:attrNameLst>
                                      </p:cBhvr>
                                      <p:tavLst>
                                        <p:tav tm="0">
                                          <p:val>
                                            <p:fltVal val="0"/>
                                          </p:val>
                                        </p:tav>
                                        <p:tav tm="100000">
                                          <p:val>
                                            <p:strVal val="#ppt_h"/>
                                          </p:val>
                                        </p:tav>
                                      </p:tavLst>
                                    </p:anim>
                                    <p:anim calcmode="lin" valueType="num">
                                      <p:cBhvr>
                                        <p:cTn id="44" dur="2000" fill="hold"/>
                                        <p:tgtEl>
                                          <p:spTgt spid="9"/>
                                        </p:tgtEl>
                                        <p:attrNameLst>
                                          <p:attrName>style.rotation</p:attrName>
                                        </p:attrNameLst>
                                      </p:cBhvr>
                                      <p:tavLst>
                                        <p:tav tm="0">
                                          <p:val>
                                            <p:fltVal val="90"/>
                                          </p:val>
                                        </p:tav>
                                        <p:tav tm="100000">
                                          <p:val>
                                            <p:fltVal val="0"/>
                                          </p:val>
                                        </p:tav>
                                      </p:tavLst>
                                    </p:anim>
                                    <p:animEffect transition="in" filter="fade">
                                      <p:cBhvr>
                                        <p:cTn id="4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2E4A0AE-B20C-423C-A284-3D8A76A63661}"/>
              </a:ext>
            </a:extLst>
          </p:cNvPr>
          <p:cNvSpPr>
            <a:spLocks noChangeArrowheads="1"/>
          </p:cNvSpPr>
          <p:nvPr/>
        </p:nvSpPr>
        <p:spPr bwMode="auto">
          <a:xfrm>
            <a:off x="232475" y="1215189"/>
            <a:ext cx="8911525" cy="442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200"/>
              </a:spcBef>
              <a:buClr>
                <a:srgbClr val="838995"/>
              </a:buClr>
              <a:buFont typeface="Arial" panose="020B0604020202020204" pitchFamily="34" charset="0"/>
              <a:defRPr kumimoji="1">
                <a:solidFill>
                  <a:schemeClr val="tx1"/>
                </a:solidFill>
                <a:latin typeface="Corbel" panose="020B0503020204020204" pitchFamily="34" charset="0"/>
                <a:cs typeface="Tahoma" panose="020B0604030504040204" pitchFamily="34" charset="0"/>
              </a:defRPr>
            </a:lvl1pPr>
            <a:lvl2pPr marL="742950" indent="-285750" eaLnBrk="0" hangingPunct="0">
              <a:spcBef>
                <a:spcPts val="600"/>
              </a:spcBef>
              <a:buClr>
                <a:schemeClr val="accent1"/>
              </a:buClr>
              <a:buFont typeface="Arial" panose="020B0604020202020204" pitchFamily="34" charset="0"/>
              <a:buChar char="•"/>
              <a:defRPr kumimoji="1" sz="1600">
                <a:solidFill>
                  <a:schemeClr val="tx1"/>
                </a:solidFill>
                <a:latin typeface="Corbel" panose="020B0503020204020204" pitchFamily="34" charset="0"/>
                <a:cs typeface="Tahoma" panose="020B0604030504040204" pitchFamily="34" charset="0"/>
              </a:defRPr>
            </a:lvl2pPr>
            <a:lvl3pPr marL="1143000" indent="-228600" eaLnBrk="0" hangingPunct="0">
              <a:spcBef>
                <a:spcPts val="600"/>
              </a:spcBef>
              <a:buClr>
                <a:schemeClr val="accent1"/>
              </a:buClr>
              <a:buFont typeface="Arial" panose="020B0604020202020204" pitchFamily="34" charset="0"/>
              <a:buChar char="•"/>
              <a:defRPr kumimoji="1" sz="1600">
                <a:solidFill>
                  <a:schemeClr val="tx1"/>
                </a:solidFill>
                <a:latin typeface="Corbel" panose="020B0503020204020204" pitchFamily="34" charset="0"/>
                <a:cs typeface="Tahoma" panose="020B0604030504040204" pitchFamily="34" charset="0"/>
              </a:defRPr>
            </a:lvl3pPr>
            <a:lvl4pPr marL="1600200" indent="-228600" eaLnBrk="0" hangingPunct="0">
              <a:spcBef>
                <a:spcPts val="600"/>
              </a:spcBef>
              <a:buClr>
                <a:schemeClr val="accent1"/>
              </a:buClr>
              <a:buFont typeface="Arial" panose="020B0604020202020204" pitchFamily="34" charset="0"/>
              <a:buChar char="•"/>
              <a:defRPr kumimoji="1" sz="1600">
                <a:solidFill>
                  <a:schemeClr val="tx1"/>
                </a:solidFill>
                <a:latin typeface="Corbel" panose="020B0503020204020204" pitchFamily="34" charset="0"/>
                <a:cs typeface="Tahoma" panose="020B0604030504040204" pitchFamily="34" charset="0"/>
              </a:defRPr>
            </a:lvl4pPr>
            <a:lvl5pPr marL="2057400" indent="-228600" eaLnBrk="0" hangingPunct="0">
              <a:spcBef>
                <a:spcPts val="600"/>
              </a:spcBef>
              <a:buClr>
                <a:schemeClr val="accent1"/>
              </a:buClr>
              <a:buFont typeface="Arial" panose="020B0604020202020204" pitchFamily="34" charset="0"/>
              <a:buChar char="•"/>
              <a:defRPr kumimoji="1" sz="1600">
                <a:solidFill>
                  <a:schemeClr val="tx1"/>
                </a:solidFill>
                <a:latin typeface="Corbel" panose="020B0503020204020204" pitchFamily="34" charset="0"/>
                <a:cs typeface="Tahoma" panose="020B0604030504040204" pitchFamily="34" charset="0"/>
              </a:defRPr>
            </a:lvl5pPr>
            <a:lvl6pPr marL="2514600" indent="-228600" eaLnBrk="0" fontAlgn="base" hangingPunct="0">
              <a:spcBef>
                <a:spcPts val="600"/>
              </a:spcBef>
              <a:spcAft>
                <a:spcPct val="0"/>
              </a:spcAft>
              <a:buClr>
                <a:schemeClr val="accent1"/>
              </a:buClr>
              <a:buFont typeface="Arial" panose="020B0604020202020204" pitchFamily="34" charset="0"/>
              <a:buChar char="•"/>
              <a:defRPr kumimoji="1" sz="1600">
                <a:solidFill>
                  <a:schemeClr val="tx1"/>
                </a:solidFill>
                <a:latin typeface="Corbel" panose="020B0503020204020204" pitchFamily="34" charset="0"/>
                <a:cs typeface="Tahoma" panose="020B0604030504040204" pitchFamily="34" charset="0"/>
              </a:defRPr>
            </a:lvl6pPr>
            <a:lvl7pPr marL="2971800" indent="-228600" eaLnBrk="0" fontAlgn="base" hangingPunct="0">
              <a:spcBef>
                <a:spcPts val="600"/>
              </a:spcBef>
              <a:spcAft>
                <a:spcPct val="0"/>
              </a:spcAft>
              <a:buClr>
                <a:schemeClr val="accent1"/>
              </a:buClr>
              <a:buFont typeface="Arial" panose="020B0604020202020204" pitchFamily="34" charset="0"/>
              <a:buChar char="•"/>
              <a:defRPr kumimoji="1" sz="1600">
                <a:solidFill>
                  <a:schemeClr val="tx1"/>
                </a:solidFill>
                <a:latin typeface="Corbel" panose="020B0503020204020204" pitchFamily="34" charset="0"/>
                <a:cs typeface="Tahoma" panose="020B0604030504040204" pitchFamily="34" charset="0"/>
              </a:defRPr>
            </a:lvl7pPr>
            <a:lvl8pPr marL="3429000" indent="-228600" eaLnBrk="0" fontAlgn="base" hangingPunct="0">
              <a:spcBef>
                <a:spcPts val="600"/>
              </a:spcBef>
              <a:spcAft>
                <a:spcPct val="0"/>
              </a:spcAft>
              <a:buClr>
                <a:schemeClr val="accent1"/>
              </a:buClr>
              <a:buFont typeface="Arial" panose="020B0604020202020204" pitchFamily="34" charset="0"/>
              <a:buChar char="•"/>
              <a:defRPr kumimoji="1" sz="1600">
                <a:solidFill>
                  <a:schemeClr val="tx1"/>
                </a:solidFill>
                <a:latin typeface="Corbel" panose="020B0503020204020204" pitchFamily="34" charset="0"/>
                <a:cs typeface="Tahoma" panose="020B0604030504040204" pitchFamily="34" charset="0"/>
              </a:defRPr>
            </a:lvl8pPr>
            <a:lvl9pPr marL="3886200" indent="-228600" eaLnBrk="0" fontAlgn="base" hangingPunct="0">
              <a:spcBef>
                <a:spcPts val="600"/>
              </a:spcBef>
              <a:spcAft>
                <a:spcPct val="0"/>
              </a:spcAft>
              <a:buClr>
                <a:schemeClr val="accent1"/>
              </a:buClr>
              <a:buFont typeface="Arial" panose="020B0604020202020204" pitchFamily="34" charset="0"/>
              <a:buChar char="•"/>
              <a:defRPr kumimoji="1" sz="1600">
                <a:solidFill>
                  <a:schemeClr val="tx1"/>
                </a:solidFill>
                <a:latin typeface="Corbel" panose="020B0503020204020204" pitchFamily="34" charset="0"/>
                <a:cs typeface="Tahoma" panose="020B0604030504040204" pitchFamily="34" charset="0"/>
              </a:defRPr>
            </a:lvl9pPr>
          </a:lstStyle>
          <a:p>
            <a:pPr algn="ctr"/>
            <a:r>
              <a:rPr lang="ja-JP" altLang="en-US" sz="48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お陰様で本日チャーターナイト</a:t>
            </a:r>
            <a:endParaRPr lang="en-US" altLang="ja-JP" sz="48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lang="ja-JP" altLang="en-US" sz="48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５０周年を迎えることができました</a:t>
            </a:r>
            <a:endParaRPr lang="en-US" altLang="ja-JP" sz="48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endParaRPr lang="en-US" altLang="ja-JP" sz="48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lang="ja-JP" altLang="en-US" sz="48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皆様へ感謝申し上げます</a:t>
            </a:r>
            <a:endParaRPr lang="en-US" altLang="ja-JP" sz="48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eaLnBrk="1" hangingPunct="1">
              <a:lnSpc>
                <a:spcPct val="150000"/>
              </a:lnSpc>
              <a:spcBef>
                <a:spcPct val="0"/>
              </a:spcBef>
              <a:buClrTx/>
              <a:buFontTx/>
              <a:buNone/>
            </a:pPr>
            <a:endParaRPr lang="en-US" altLang="ja-JP" sz="4400" b="1" dirty="0">
              <a:latin typeface="AR P浪漫明朝体U" pitchFamily="50" charset="-128"/>
              <a:ea typeface="AR P浪漫明朝体U" pitchFamily="50" charset="-128"/>
            </a:endParaRPr>
          </a:p>
        </p:txBody>
      </p:sp>
    </p:spTree>
    <p:extLst>
      <p:ext uri="{BB962C8B-B14F-4D97-AF65-F5344CB8AC3E}">
        <p14:creationId xmlns:p14="http://schemas.microsoft.com/office/powerpoint/2010/main" val="1077182569"/>
      </p:ext>
    </p:extLst>
  </p:cSld>
  <p:clrMapOvr>
    <a:masterClrMapping/>
  </p:clrMapOvr>
  <mc:AlternateContent xmlns:mc="http://schemas.openxmlformats.org/markup-compatibility/2006" xmlns:p14="http://schemas.microsoft.com/office/powerpoint/2010/main">
    <mc:Choice Requires="p14">
      <p:transition spd="slow" p14:dur="4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set>
                                      <p:cBhvr>
                                        <p:cTn id="7" dur="125" fill="hold">
                                          <p:stCondLst>
                                            <p:cond delay="0"/>
                                          </p:stCondLst>
                                        </p:cTn>
                                        <p:tgtEl>
                                          <p:spTgt spid="3"/>
                                        </p:tgtEl>
                                        <p:attrNameLst>
                                          <p:attrName>style.rotation</p:attrName>
                                        </p:attrNameLst>
                                      </p:cBhvr>
                                      <p:to>
                                        <p:strVal val="-45.0"/>
                                      </p:to>
                                    </p:set>
                                    <p:anim calcmode="lin" valueType="num">
                                      <p:cBhvr>
                                        <p:cTn id="8" dur="125" fill="hold">
                                          <p:stCondLst>
                                            <p:cond delay="12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12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50" decel="50000" autoRev="1" fill="hold">
                                          <p:stCondLst>
                                            <p:cond delay="12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249"/>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B4E8B202-639F-4AA3-BFCA-12D53D70E70D}"/>
              </a:ext>
            </a:extLst>
          </p:cNvPr>
          <p:cNvSpPr>
            <a:spLocks noGrp="1"/>
          </p:cNvSpPr>
          <p:nvPr>
            <p:ph type="ctrTitle"/>
          </p:nvPr>
        </p:nvSpPr>
        <p:spPr>
          <a:xfrm>
            <a:off x="0" y="1038386"/>
            <a:ext cx="8786079" cy="1148426"/>
          </a:xfrm>
        </p:spPr>
        <p:txBody>
          <a:bodyPr>
            <a:noAutofit/>
          </a:bodyPr>
          <a:lstStyle/>
          <a:p>
            <a:pPr algn="ctr"/>
            <a:r>
              <a:rPr lang="ja-JP" altLang="en-US" sz="54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次の半世紀に向け</a:t>
            </a:r>
            <a:br>
              <a:rPr lang="en-US" altLang="ja-JP" sz="5400" dirty="0">
                <a:solidFill>
                  <a:schemeClr val="accent1">
                    <a:lumMod val="75000"/>
                  </a:schemeClr>
                </a:solidFill>
                <a:latin typeface="HGP創英角ｺﾞｼｯｸUB" panose="020B0900000000000000" pitchFamily="50" charset="-128"/>
                <a:ea typeface="HGP創英角ｺﾞｼｯｸUB" panose="020B0900000000000000" pitchFamily="50" charset="-128"/>
              </a:rPr>
            </a:br>
            <a:r>
              <a:rPr lang="en-US" altLang="ja-JP" sz="54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We</a:t>
            </a:r>
            <a:r>
              <a:rPr lang="ja-JP" altLang="en-US" sz="54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　</a:t>
            </a:r>
            <a:r>
              <a:rPr lang="en-US" altLang="ja-JP" sz="54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Serve</a:t>
            </a:r>
            <a:r>
              <a:rPr lang="ja-JP" altLang="en-US" sz="54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　！</a:t>
            </a:r>
          </a:p>
        </p:txBody>
      </p:sp>
      <p:pic>
        <p:nvPicPr>
          <p:cNvPr id="7" name="図 6">
            <a:extLst>
              <a:ext uri="{FF2B5EF4-FFF2-40B4-BE49-F238E27FC236}">
                <a16:creationId xmlns:a16="http://schemas.microsoft.com/office/drawing/2014/main" id="{4F0AFC53-3090-4255-A642-EC905865E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8307" y="2373929"/>
            <a:ext cx="4038104" cy="4161720"/>
          </a:xfrm>
          <a:prstGeom prst="rect">
            <a:avLst/>
          </a:prstGeom>
        </p:spPr>
      </p:pic>
      <p:sp>
        <p:nvSpPr>
          <p:cNvPr id="8" name="タイトル 5">
            <a:extLst>
              <a:ext uri="{FF2B5EF4-FFF2-40B4-BE49-F238E27FC236}">
                <a16:creationId xmlns:a16="http://schemas.microsoft.com/office/drawing/2014/main" id="{E4C1D064-E2C4-469A-B33F-B88E46128E6F}"/>
              </a:ext>
            </a:extLst>
          </p:cNvPr>
          <p:cNvSpPr txBox="1">
            <a:spLocks/>
          </p:cNvSpPr>
          <p:nvPr/>
        </p:nvSpPr>
        <p:spPr>
          <a:xfrm>
            <a:off x="2380451" y="5745525"/>
            <a:ext cx="3601896" cy="657646"/>
          </a:xfrm>
          <a:prstGeom prst="rect">
            <a:avLst/>
          </a:prstGeom>
          <a:effectLst/>
        </p:spPr>
        <p:txBody>
          <a:bodyPr vert="horz" lIns="91440" tIns="45720" rIns="91440" bIns="45720" rtlCol="0" anchor="b">
            <a:normAutofit fontScale="97500"/>
          </a:bodyPr>
          <a:lstStyle>
            <a:lvl1pPr algn="l" defTabSz="457200" rtl="0" eaLnBrk="1" latinLnBrk="0" hangingPunct="1">
              <a:spcBef>
                <a:spcPct val="0"/>
              </a:spcBef>
              <a:buNone/>
              <a:defRPr kumimoji="1" sz="44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endParaRPr lang="ja-JP" altLang="en-US" sz="3200" dirty="0">
              <a:solidFill>
                <a:schemeClr val="bg2">
                  <a:lumMod val="50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684735653"/>
      </p:ext>
    </p:extLst>
  </p:cSld>
  <p:clrMapOvr>
    <a:masterClrMapping/>
  </p:clrMapOvr>
  <mc:AlternateContent xmlns:mc="http://schemas.openxmlformats.org/markup-compatibility/2006" xmlns:p14="http://schemas.microsoft.com/office/powerpoint/2010/main">
    <mc:Choice Requires="p14">
      <p:transition spd="slow" p14:dur="4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010C4D6-0887-4181-BB79-41BD9A01B619}"/>
              </a:ext>
            </a:extLst>
          </p:cNvPr>
          <p:cNvSpPr txBox="1"/>
          <p:nvPr/>
        </p:nvSpPr>
        <p:spPr>
          <a:xfrm>
            <a:off x="2160923" y="74716"/>
            <a:ext cx="4822154" cy="1200329"/>
          </a:xfrm>
          <a:prstGeom prst="rect">
            <a:avLst/>
          </a:prstGeom>
          <a:noFill/>
        </p:spPr>
        <p:txBody>
          <a:bodyPr wrap="none" rtlCol="0">
            <a:spAutoFit/>
          </a:bodyPr>
          <a:lstStyle/>
          <a:p>
            <a:r>
              <a:rPr kumimoji="1" lang="ja-JP" altLang="en-US"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チャーターナイト　式典</a:t>
            </a:r>
            <a:endParaRPr kumimoji="1" lang="en-US" altLang="ja-JP"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32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１９６８年１１月２１日</a:t>
            </a:r>
            <a:endParaRPr kumimoji="1" lang="en-US" altLang="ja-JP" sz="32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p:txBody>
      </p:sp>
      <p:pic>
        <p:nvPicPr>
          <p:cNvPr id="5" name="図 4">
            <a:extLst>
              <a:ext uri="{FF2B5EF4-FFF2-40B4-BE49-F238E27FC236}">
                <a16:creationId xmlns:a16="http://schemas.microsoft.com/office/drawing/2014/main" id="{A64F9DE8-7974-4E04-8BBD-C8E349038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48" y="1326257"/>
            <a:ext cx="8019047" cy="5457027"/>
          </a:xfrm>
          <a:prstGeom prst="rect">
            <a:avLst/>
          </a:prstGeom>
        </p:spPr>
      </p:pic>
    </p:spTree>
    <p:extLst>
      <p:ext uri="{BB962C8B-B14F-4D97-AF65-F5344CB8AC3E}">
        <p14:creationId xmlns:p14="http://schemas.microsoft.com/office/powerpoint/2010/main" val="1376802296"/>
      </p:ext>
    </p:extLst>
  </p:cSld>
  <p:clrMapOvr>
    <a:masterClrMapping/>
  </p:clrMapOvr>
  <mc:AlternateContent xmlns:mc="http://schemas.openxmlformats.org/markup-compatibility/2006" xmlns:p14="http://schemas.microsoft.com/office/powerpoint/2010/main">
    <mc:Choice Requires="p14">
      <p:transition spd="slow" p14:dur="4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2052862-C1FD-4129-8EF8-82A97653ADCB}"/>
              </a:ext>
            </a:extLst>
          </p:cNvPr>
          <p:cNvSpPr txBox="1"/>
          <p:nvPr/>
        </p:nvSpPr>
        <p:spPr>
          <a:xfrm>
            <a:off x="2463089" y="131692"/>
            <a:ext cx="4522392" cy="707886"/>
          </a:xfrm>
          <a:prstGeom prst="rect">
            <a:avLst/>
          </a:prstGeom>
          <a:noFill/>
        </p:spPr>
        <p:txBody>
          <a:bodyPr wrap="none" rtlCol="0">
            <a:spAutoFit/>
          </a:bodyPr>
          <a:lstStyle/>
          <a:p>
            <a:r>
              <a:rPr kumimoji="1" lang="ja-JP" altLang="en-US"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１０周年の記念事業</a:t>
            </a:r>
            <a:endParaRPr kumimoji="1" lang="en-US" altLang="ja-JP"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p:txBody>
      </p:sp>
      <p:pic>
        <p:nvPicPr>
          <p:cNvPr id="11" name="図 10">
            <a:extLst>
              <a:ext uri="{FF2B5EF4-FFF2-40B4-BE49-F238E27FC236}">
                <a16:creationId xmlns:a16="http://schemas.microsoft.com/office/drawing/2014/main" id="{784ACFC3-F0CE-4A63-937C-6DDABCE42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197" y="1398309"/>
            <a:ext cx="8283374" cy="5423763"/>
          </a:xfrm>
          <a:prstGeom prst="rect">
            <a:avLst/>
          </a:prstGeom>
        </p:spPr>
      </p:pic>
      <p:pic>
        <p:nvPicPr>
          <p:cNvPr id="15" name="図 14">
            <a:extLst>
              <a:ext uri="{FF2B5EF4-FFF2-40B4-BE49-F238E27FC236}">
                <a16:creationId xmlns:a16="http://schemas.microsoft.com/office/drawing/2014/main" id="{D3825104-F63A-4102-A236-CEF73B899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197" y="1379662"/>
            <a:ext cx="8338646" cy="5423763"/>
          </a:xfrm>
          <a:prstGeom prst="rect">
            <a:avLst/>
          </a:prstGeom>
        </p:spPr>
      </p:pic>
      <p:pic>
        <p:nvPicPr>
          <p:cNvPr id="17" name="図 16">
            <a:extLst>
              <a:ext uri="{FF2B5EF4-FFF2-40B4-BE49-F238E27FC236}">
                <a16:creationId xmlns:a16="http://schemas.microsoft.com/office/drawing/2014/main" id="{B0EBC4B6-6A1C-4331-A025-0D680DF832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97" y="1379662"/>
            <a:ext cx="8362765" cy="5391646"/>
          </a:xfrm>
          <a:prstGeom prst="rect">
            <a:avLst/>
          </a:prstGeom>
        </p:spPr>
      </p:pic>
      <p:pic>
        <p:nvPicPr>
          <p:cNvPr id="4" name="図 3">
            <a:extLst>
              <a:ext uri="{FF2B5EF4-FFF2-40B4-BE49-F238E27FC236}">
                <a16:creationId xmlns:a16="http://schemas.microsoft.com/office/drawing/2014/main" id="{8CF0B20A-F737-4C01-B4FC-12DF8DB9C0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588" y="1379662"/>
            <a:ext cx="8377981" cy="5494786"/>
          </a:xfrm>
          <a:prstGeom prst="rect">
            <a:avLst/>
          </a:prstGeom>
        </p:spPr>
      </p:pic>
      <p:sp>
        <p:nvSpPr>
          <p:cNvPr id="7" name="テキスト ボックス 6">
            <a:extLst>
              <a:ext uri="{FF2B5EF4-FFF2-40B4-BE49-F238E27FC236}">
                <a16:creationId xmlns:a16="http://schemas.microsoft.com/office/drawing/2014/main" id="{D030172D-968D-44B4-BCD7-5559F979F22B}"/>
              </a:ext>
            </a:extLst>
          </p:cNvPr>
          <p:cNvSpPr txBox="1"/>
          <p:nvPr/>
        </p:nvSpPr>
        <p:spPr>
          <a:xfrm>
            <a:off x="548302" y="768740"/>
            <a:ext cx="8351966" cy="584775"/>
          </a:xfrm>
          <a:prstGeom prst="rect">
            <a:avLst/>
          </a:prstGeom>
          <a:noFill/>
        </p:spPr>
        <p:txBody>
          <a:bodyPr wrap="none" rtlCol="0">
            <a:spAutoFit/>
          </a:bodyPr>
          <a:lstStyle/>
          <a:p>
            <a:r>
              <a:rPr kumimoji="1" lang="ja-JP" altLang="en-US" sz="28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多摩川河川敷清掃活動　</a:t>
            </a:r>
            <a:r>
              <a:rPr kumimoji="1" lang="en-US" altLang="ja-JP" sz="28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a:t>
            </a:r>
            <a:r>
              <a:rPr kumimoji="1" lang="ja-JP" altLang="en-US" sz="28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ちびっ子ふるさと美化運動</a:t>
            </a:r>
            <a:r>
              <a:rPr kumimoji="1" lang="en-US" altLang="ja-JP" sz="32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a:t>
            </a:r>
            <a:endParaRPr kumimoji="1" lang="ja-JP" altLang="en-US" sz="1400" b="1"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716341995"/>
      </p:ext>
    </p:extLst>
  </p:cSld>
  <p:clrMapOvr>
    <a:masterClrMapping/>
  </p:clrMapOvr>
  <mc:AlternateContent xmlns:mc="http://schemas.openxmlformats.org/markup-compatibility/2006" xmlns:p14="http://schemas.microsoft.com/office/powerpoint/2010/main">
    <mc:Choice Requires="p14">
      <p:transition spd="slow" p14:dur="4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114" fill="hold">
                                          <p:stCondLst>
                                            <p:cond delay="0"/>
                                          </p:stCondLst>
                                        </p:cTn>
                                        <p:tgtEl>
                                          <p:spTgt spid="7"/>
                                        </p:tgtEl>
                                        <p:attrNameLst>
                                          <p:attrName>style.rotation</p:attrName>
                                        </p:attrNameLst>
                                      </p:cBhvr>
                                      <p:to>
                                        <p:strVal val="-45.0"/>
                                      </p:to>
                                    </p:set>
                                    <p:anim calcmode="lin" valueType="num">
                                      <p:cBhvr>
                                        <p:cTn id="8" dur="114" fill="hold">
                                          <p:stCondLst>
                                            <p:cond delay="114"/>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7"/>
                                        </p:tgtEl>
                                        <p:attrNameLst>
                                          <p:attrName>ppt_y</p:attrName>
                                        </p:attrNameLst>
                                      </p:cBhvr>
                                      <p:tavLst>
                                        <p:tav tm="0">
                                          <p:val>
                                            <p:strVal val="#ppt_y-(0.354*#ppt_w-0.172*#ppt_h)"/>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outVertical)">
                                      <p:cBhvr>
                                        <p:cTn id="14" dur="2000"/>
                                        <p:tgtEl>
                                          <p:spTgt spid="11"/>
                                        </p:tgtEl>
                                      </p:cBhvr>
                                    </p:animEffect>
                                  </p:childTnLst>
                                </p:cTn>
                              </p:par>
                            </p:childTnLst>
                          </p:cTn>
                        </p:par>
                        <p:par>
                          <p:cTn id="15" fill="hold">
                            <p:stCondLst>
                              <p:cond delay="3125"/>
                            </p:stCondLst>
                            <p:childTnLst>
                              <p:par>
                                <p:cTn id="16" presetID="16" presetClass="entr" presetSubtype="37" fill="hold" nodeType="afterEffect">
                                  <p:stCondLst>
                                    <p:cond delay="2500"/>
                                  </p:stCondLst>
                                  <p:childTnLst>
                                    <p:set>
                                      <p:cBhvr>
                                        <p:cTn id="17" dur="1" fill="hold">
                                          <p:stCondLst>
                                            <p:cond delay="0"/>
                                          </p:stCondLst>
                                        </p:cTn>
                                        <p:tgtEl>
                                          <p:spTgt spid="15"/>
                                        </p:tgtEl>
                                        <p:attrNameLst>
                                          <p:attrName>style.visibility</p:attrName>
                                        </p:attrNameLst>
                                      </p:cBhvr>
                                      <p:to>
                                        <p:strVal val="visible"/>
                                      </p:to>
                                    </p:set>
                                    <p:animEffect transition="in" filter="barn(outVertical)">
                                      <p:cBhvr>
                                        <p:cTn id="18" dur="2000"/>
                                        <p:tgtEl>
                                          <p:spTgt spid="15"/>
                                        </p:tgtEl>
                                      </p:cBhvr>
                                    </p:animEffect>
                                  </p:childTnLst>
                                </p:cTn>
                              </p:par>
                            </p:childTnLst>
                          </p:cTn>
                        </p:par>
                        <p:par>
                          <p:cTn id="19" fill="hold">
                            <p:stCondLst>
                              <p:cond delay="7625"/>
                            </p:stCondLst>
                            <p:childTnLst>
                              <p:par>
                                <p:cTn id="20" presetID="16" presetClass="entr" presetSubtype="37" fill="hold" nodeType="afterEffect">
                                  <p:stCondLst>
                                    <p:cond delay="2500"/>
                                  </p:stCondLst>
                                  <p:childTnLst>
                                    <p:set>
                                      <p:cBhvr>
                                        <p:cTn id="21" dur="1" fill="hold">
                                          <p:stCondLst>
                                            <p:cond delay="0"/>
                                          </p:stCondLst>
                                        </p:cTn>
                                        <p:tgtEl>
                                          <p:spTgt spid="17"/>
                                        </p:tgtEl>
                                        <p:attrNameLst>
                                          <p:attrName>style.visibility</p:attrName>
                                        </p:attrNameLst>
                                      </p:cBhvr>
                                      <p:to>
                                        <p:strVal val="visible"/>
                                      </p:to>
                                    </p:set>
                                    <p:animEffect transition="in" filter="barn(outVertical)">
                                      <p:cBhvr>
                                        <p:cTn id="22" dur="2000"/>
                                        <p:tgtEl>
                                          <p:spTgt spid="17"/>
                                        </p:tgtEl>
                                      </p:cBhvr>
                                    </p:animEffect>
                                  </p:childTnLst>
                                </p:cTn>
                              </p:par>
                            </p:childTnLst>
                          </p:cTn>
                        </p:par>
                        <p:par>
                          <p:cTn id="23" fill="hold">
                            <p:stCondLst>
                              <p:cond delay="12125"/>
                            </p:stCondLst>
                            <p:childTnLst>
                              <p:par>
                                <p:cTn id="24" presetID="16" presetClass="entr" presetSubtype="37" fill="hold" nodeType="afterEffect">
                                  <p:stCondLst>
                                    <p:cond delay="2500"/>
                                  </p:stCondLst>
                                  <p:childTnLst>
                                    <p:set>
                                      <p:cBhvr>
                                        <p:cTn id="25" dur="1" fill="hold">
                                          <p:stCondLst>
                                            <p:cond delay="0"/>
                                          </p:stCondLst>
                                        </p:cTn>
                                        <p:tgtEl>
                                          <p:spTgt spid="4"/>
                                        </p:tgtEl>
                                        <p:attrNameLst>
                                          <p:attrName>style.visibility</p:attrName>
                                        </p:attrNameLst>
                                      </p:cBhvr>
                                      <p:to>
                                        <p:strVal val="visible"/>
                                      </p:to>
                                    </p:set>
                                    <p:animEffect transition="in" filter="barn(outVertical)">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B34B760-EFE0-4E33-999F-F07AD35DC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00" y="949410"/>
            <a:ext cx="8787800" cy="5774286"/>
          </a:xfrm>
          <a:prstGeom prst="rect">
            <a:avLst/>
          </a:prstGeom>
        </p:spPr>
      </p:pic>
      <p:pic>
        <p:nvPicPr>
          <p:cNvPr id="6" name="図 5">
            <a:extLst>
              <a:ext uri="{FF2B5EF4-FFF2-40B4-BE49-F238E27FC236}">
                <a16:creationId xmlns:a16="http://schemas.microsoft.com/office/drawing/2014/main" id="{806B3B0F-C080-483F-B73D-FEFBA7A59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100" y="949410"/>
            <a:ext cx="8787801" cy="5774286"/>
          </a:xfrm>
          <a:prstGeom prst="rect">
            <a:avLst/>
          </a:prstGeom>
        </p:spPr>
      </p:pic>
      <p:sp>
        <p:nvSpPr>
          <p:cNvPr id="7" name="テキスト ボックス 6">
            <a:extLst>
              <a:ext uri="{FF2B5EF4-FFF2-40B4-BE49-F238E27FC236}">
                <a16:creationId xmlns:a16="http://schemas.microsoft.com/office/drawing/2014/main" id="{B31C2DF1-55F5-4A5F-9B5E-FFFA9092B707}"/>
              </a:ext>
            </a:extLst>
          </p:cNvPr>
          <p:cNvSpPr txBox="1"/>
          <p:nvPr/>
        </p:nvSpPr>
        <p:spPr>
          <a:xfrm>
            <a:off x="2463089" y="131692"/>
            <a:ext cx="4522392" cy="707886"/>
          </a:xfrm>
          <a:prstGeom prst="rect">
            <a:avLst/>
          </a:prstGeom>
          <a:noFill/>
        </p:spPr>
        <p:txBody>
          <a:bodyPr wrap="none" rtlCol="0">
            <a:spAutoFit/>
          </a:bodyPr>
          <a:lstStyle/>
          <a:p>
            <a:r>
              <a:rPr kumimoji="1" lang="ja-JP" altLang="en-US"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１０周年の記念事業</a:t>
            </a:r>
            <a:endParaRPr kumimoji="1" lang="en-US" altLang="ja-JP"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p:txBody>
      </p:sp>
      <p:pic>
        <p:nvPicPr>
          <p:cNvPr id="2" name="図 1">
            <a:extLst>
              <a:ext uri="{FF2B5EF4-FFF2-40B4-BE49-F238E27FC236}">
                <a16:creationId xmlns:a16="http://schemas.microsoft.com/office/drawing/2014/main" id="{812BA24E-CF4B-42A7-8E5E-EF463C495D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6126" y="949410"/>
            <a:ext cx="4571003" cy="5795808"/>
          </a:xfrm>
          <a:prstGeom prst="rect">
            <a:avLst/>
          </a:prstGeom>
        </p:spPr>
      </p:pic>
    </p:spTree>
    <p:extLst>
      <p:ext uri="{BB962C8B-B14F-4D97-AF65-F5344CB8AC3E}">
        <p14:creationId xmlns:p14="http://schemas.microsoft.com/office/powerpoint/2010/main" val="264378589"/>
      </p:ext>
    </p:extLst>
  </p:cSld>
  <p:clrMapOvr>
    <a:masterClrMapping/>
  </p:clrMapOvr>
  <mc:AlternateContent xmlns:mc="http://schemas.openxmlformats.org/markup-compatibility/2006" xmlns:p14="http://schemas.microsoft.com/office/powerpoint/2010/main">
    <mc:Choice Requires="p14">
      <p:transition spd="slow" p14:dur="4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2500"/>
                                        <p:tgtEl>
                                          <p:spTgt spid="4"/>
                                        </p:tgtEl>
                                      </p:cBhvr>
                                    </p:animEffect>
                                  </p:childTnLst>
                                </p:cTn>
                              </p:par>
                            </p:childTnLst>
                          </p:cTn>
                        </p:par>
                        <p:par>
                          <p:cTn id="8" fill="hold">
                            <p:stCondLst>
                              <p:cond delay="3500"/>
                            </p:stCondLst>
                            <p:childTnLst>
                              <p:par>
                                <p:cTn id="9" presetID="16" presetClass="entr" presetSubtype="37" fill="hold"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1500"/>
                                        <p:tgtEl>
                                          <p:spTgt spid="6"/>
                                        </p:tgtEl>
                                      </p:cBhvr>
                                    </p:animEffect>
                                  </p:childTnLst>
                                </p:cTn>
                              </p:par>
                            </p:childTnLst>
                          </p:cTn>
                        </p:par>
                        <p:par>
                          <p:cTn id="12" fill="hold">
                            <p:stCondLst>
                              <p:cond delay="7000"/>
                            </p:stCondLst>
                            <p:childTnLst>
                              <p:par>
                                <p:cTn id="13" presetID="16" presetClass="entr" presetSubtype="37" fill="hold" nodeType="afterEffect">
                                  <p:stCondLst>
                                    <p:cond delay="200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BF8617F-CC73-4117-B817-B5ED0229955A}"/>
              </a:ext>
            </a:extLst>
          </p:cNvPr>
          <p:cNvSpPr txBox="1"/>
          <p:nvPr/>
        </p:nvSpPr>
        <p:spPr>
          <a:xfrm>
            <a:off x="1053305" y="145958"/>
            <a:ext cx="6221575" cy="1877437"/>
          </a:xfrm>
          <a:prstGeom prst="rect">
            <a:avLst/>
          </a:prstGeom>
          <a:noFill/>
        </p:spPr>
        <p:txBody>
          <a:bodyPr wrap="none" rtlCol="0">
            <a:spAutoFit/>
          </a:bodyPr>
          <a:lstStyle/>
          <a:p>
            <a:pPr algn="ctr"/>
            <a:r>
              <a:rPr kumimoji="1" lang="ja-JP" altLang="en-US"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１５周年の記念事業</a:t>
            </a:r>
            <a:endParaRPr kumimoji="1" lang="en-US" altLang="ja-JP"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36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玉川警察署へマイクロバス寄贈</a:t>
            </a:r>
          </a:p>
          <a:p>
            <a:endParaRPr kumimoji="1" lang="en-US" altLang="ja-JP"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p:txBody>
      </p:sp>
      <p:pic>
        <p:nvPicPr>
          <p:cNvPr id="4" name="図 3">
            <a:extLst>
              <a:ext uri="{FF2B5EF4-FFF2-40B4-BE49-F238E27FC236}">
                <a16:creationId xmlns:a16="http://schemas.microsoft.com/office/drawing/2014/main" id="{085545BB-BD94-49E1-B1E5-F1BF714DC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15" y="1450764"/>
            <a:ext cx="7444769" cy="5199134"/>
          </a:xfrm>
          <a:prstGeom prst="rect">
            <a:avLst/>
          </a:prstGeom>
        </p:spPr>
      </p:pic>
    </p:spTree>
    <p:extLst>
      <p:ext uri="{BB962C8B-B14F-4D97-AF65-F5344CB8AC3E}">
        <p14:creationId xmlns:p14="http://schemas.microsoft.com/office/powerpoint/2010/main" val="912838598"/>
      </p:ext>
    </p:extLst>
  </p:cSld>
  <p:clrMapOvr>
    <a:masterClrMapping/>
  </p:clrMapOvr>
  <mc:AlternateContent xmlns:mc="http://schemas.openxmlformats.org/markup-compatibility/2006" xmlns:p14="http://schemas.microsoft.com/office/powerpoint/2010/main">
    <mc:Choice Requires="p14">
      <p:transition spd="slow" p14:dur="4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8257212-C67B-497F-A223-5F399812F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7054"/>
            <a:ext cx="4597964" cy="3147297"/>
          </a:xfrm>
          <a:prstGeom prst="rect">
            <a:avLst/>
          </a:prstGeom>
        </p:spPr>
      </p:pic>
      <p:pic>
        <p:nvPicPr>
          <p:cNvPr id="3" name="図 2">
            <a:extLst>
              <a:ext uri="{FF2B5EF4-FFF2-40B4-BE49-F238E27FC236}">
                <a16:creationId xmlns:a16="http://schemas.microsoft.com/office/drawing/2014/main" id="{B69B4D88-45E0-4454-A4E8-E7E1D1DA20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9677" y="3710703"/>
            <a:ext cx="4554323" cy="3147297"/>
          </a:xfrm>
          <a:prstGeom prst="rect">
            <a:avLst/>
          </a:prstGeom>
        </p:spPr>
      </p:pic>
      <p:sp>
        <p:nvSpPr>
          <p:cNvPr id="4" name="テキスト ボックス 3">
            <a:extLst>
              <a:ext uri="{FF2B5EF4-FFF2-40B4-BE49-F238E27FC236}">
                <a16:creationId xmlns:a16="http://schemas.microsoft.com/office/drawing/2014/main" id="{80146615-8F86-43B3-B382-D71914ACF9AB}"/>
              </a:ext>
            </a:extLst>
          </p:cNvPr>
          <p:cNvSpPr txBox="1"/>
          <p:nvPr/>
        </p:nvSpPr>
        <p:spPr>
          <a:xfrm>
            <a:off x="252248" y="185059"/>
            <a:ext cx="8891751" cy="1692771"/>
          </a:xfrm>
          <a:prstGeom prst="rect">
            <a:avLst/>
          </a:prstGeom>
          <a:noFill/>
        </p:spPr>
        <p:txBody>
          <a:bodyPr wrap="square" rtlCol="0">
            <a:spAutoFit/>
          </a:bodyPr>
          <a:lstStyle/>
          <a:p>
            <a:pPr algn="ctr"/>
            <a:r>
              <a:rPr kumimoji="1" lang="ja-JP" altLang="en-US" sz="44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弘前津軽ライオンズクラブ</a:t>
            </a:r>
            <a:endParaRPr kumimoji="1" lang="en-US" altLang="ja-JP" sz="44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36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姉妹クラブ提携調印</a:t>
            </a:r>
            <a:endParaRPr kumimoji="1" lang="en-US" altLang="ja-JP" sz="36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24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１９８３年１０月２５日</a:t>
            </a:r>
            <a:endParaRPr kumimoji="1" lang="en-US" altLang="ja-JP" sz="24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642965578"/>
      </p:ext>
    </p:extLst>
  </p:cSld>
  <p:clrMapOvr>
    <a:masterClrMapping/>
  </p:clrMapOvr>
  <mc:AlternateContent xmlns:mc="http://schemas.openxmlformats.org/markup-compatibility/2006" xmlns:p14="http://schemas.microsoft.com/office/powerpoint/2010/main">
    <mc:Choice Requires="p14">
      <p:transition spd="slow" p14:dur="4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childTnLst>
                          </p:cTn>
                        </p:par>
                        <p:par>
                          <p:cTn id="8" fill="hold">
                            <p:stCondLst>
                              <p:cond delay="2000"/>
                            </p:stCondLst>
                            <p:childTnLst>
                              <p:par>
                                <p:cTn id="9" presetID="4"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out)">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6815249-7D07-40A9-8A5E-24083E84BC23}"/>
              </a:ext>
            </a:extLst>
          </p:cNvPr>
          <p:cNvSpPr txBox="1"/>
          <p:nvPr/>
        </p:nvSpPr>
        <p:spPr>
          <a:xfrm>
            <a:off x="252248" y="185059"/>
            <a:ext cx="8891751" cy="1077218"/>
          </a:xfrm>
          <a:prstGeom prst="rect">
            <a:avLst/>
          </a:prstGeom>
          <a:noFill/>
        </p:spPr>
        <p:txBody>
          <a:bodyPr wrap="square" rtlCol="0">
            <a:spAutoFit/>
          </a:bodyPr>
          <a:lstStyle/>
          <a:p>
            <a:pPr algn="ctr"/>
            <a:r>
              <a:rPr kumimoji="1" lang="ja-JP" altLang="en-US"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rPr>
              <a:t>２０周年の記念例会</a:t>
            </a:r>
            <a:endParaRPr kumimoji="1" lang="en-US" altLang="ja-JP" sz="40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endParaRPr kumimoji="1" lang="en-US" altLang="ja-JP" sz="2400" b="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p:txBody>
      </p:sp>
      <p:pic>
        <p:nvPicPr>
          <p:cNvPr id="4" name="図 3">
            <a:extLst>
              <a:ext uri="{FF2B5EF4-FFF2-40B4-BE49-F238E27FC236}">
                <a16:creationId xmlns:a16="http://schemas.microsoft.com/office/drawing/2014/main" id="{C4ED0F20-3E8E-4F53-B594-C1A0B444D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621" y="1160696"/>
            <a:ext cx="7878758" cy="5346636"/>
          </a:xfrm>
          <a:prstGeom prst="rect">
            <a:avLst/>
          </a:prstGeom>
        </p:spPr>
      </p:pic>
      <p:pic>
        <p:nvPicPr>
          <p:cNvPr id="6" name="図 5">
            <a:extLst>
              <a:ext uri="{FF2B5EF4-FFF2-40B4-BE49-F238E27FC236}">
                <a16:creationId xmlns:a16="http://schemas.microsoft.com/office/drawing/2014/main" id="{0A141B7C-C5B3-42A5-B64D-18B72ED17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21" y="1160696"/>
            <a:ext cx="7919640" cy="5435413"/>
          </a:xfrm>
          <a:prstGeom prst="rect">
            <a:avLst/>
          </a:prstGeom>
        </p:spPr>
      </p:pic>
    </p:spTree>
    <p:extLst>
      <p:ext uri="{BB962C8B-B14F-4D97-AF65-F5344CB8AC3E}">
        <p14:creationId xmlns:p14="http://schemas.microsoft.com/office/powerpoint/2010/main" val="2415163415"/>
      </p:ext>
    </p:extLst>
  </p:cSld>
  <p:clrMapOvr>
    <a:masterClrMapping/>
  </p:clrMapOvr>
  <mc:AlternateContent xmlns:mc="http://schemas.openxmlformats.org/markup-compatibility/2006" xmlns:p14="http://schemas.microsoft.com/office/powerpoint/2010/main">
    <mc:Choice Requires="p14">
      <p:transition spd="slow" p14:dur="4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500"/>
                                        <p:tgtEl>
                                          <p:spTgt spid="4"/>
                                        </p:tgtEl>
                                      </p:cBhvr>
                                    </p:animEffect>
                                  </p:childTnLst>
                                </p:cTn>
                              </p:par>
                            </p:childTnLst>
                          </p:cTn>
                        </p:par>
                        <p:par>
                          <p:cTn id="8" fill="hold">
                            <p:stCondLst>
                              <p:cond delay="2500"/>
                            </p:stCondLst>
                            <p:childTnLst>
                              <p:par>
                                <p:cTn id="9" presetID="6" presetClass="entr" presetSubtype="32" fill="hold"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circle(out)">
                                      <p:cBhvr>
                                        <p:cTn id="11"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59D63674-0194-408E-8749-52A91B602A5D}"/>
              </a:ext>
            </a:extLst>
          </p:cNvPr>
          <p:cNvSpPr txBox="1"/>
          <p:nvPr/>
        </p:nvSpPr>
        <p:spPr>
          <a:xfrm>
            <a:off x="315866" y="321713"/>
            <a:ext cx="8512266" cy="1261884"/>
          </a:xfrm>
          <a:prstGeom prst="rect">
            <a:avLst/>
          </a:prstGeom>
          <a:noFill/>
        </p:spPr>
        <p:txBody>
          <a:bodyPr wrap="none" rtlCol="0">
            <a:spAutoFit/>
          </a:bodyPr>
          <a:lstStyle/>
          <a:p>
            <a:pPr algn="ctr"/>
            <a:r>
              <a:rPr kumimoji="1" lang="ja-JP" altLang="en-US" sz="4000" b="1" i="1" dirty="0">
                <a:solidFill>
                  <a:schemeClr val="accent1">
                    <a:lumMod val="75000"/>
                  </a:schemeClr>
                </a:solidFill>
                <a:latin typeface="HGP創英角ｺﾞｼｯｸUB" panose="020B0900000000000000" pitchFamily="50" charset="-128"/>
                <a:ea typeface="HGP創英角ｺﾞｼｯｸUB" panose="020B0900000000000000" pitchFamily="50" charset="-128"/>
              </a:rPr>
              <a:t>東京さぎそう（砧）ライオンズクラブ誕生</a:t>
            </a:r>
            <a:endParaRPr kumimoji="1" lang="en-US" altLang="ja-JP" sz="4000" b="1" i="1" dirty="0">
              <a:solidFill>
                <a:schemeClr val="accent1">
                  <a:lumMod val="75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3600" b="1" i="1" dirty="0">
                <a:solidFill>
                  <a:schemeClr val="accent1">
                    <a:lumMod val="75000"/>
                  </a:schemeClr>
                </a:solidFill>
                <a:latin typeface="HGP創英角ｺﾞｼｯｸUB" panose="020B0900000000000000" pitchFamily="50" charset="-128"/>
                <a:ea typeface="HGP創英角ｺﾞｼｯｸUB" panose="020B0900000000000000" pitchFamily="50" charset="-128"/>
              </a:rPr>
              <a:t>エクステンション　　１９８８年３月２３日</a:t>
            </a:r>
          </a:p>
        </p:txBody>
      </p:sp>
      <p:pic>
        <p:nvPicPr>
          <p:cNvPr id="7" name="図 6">
            <a:extLst>
              <a:ext uri="{FF2B5EF4-FFF2-40B4-BE49-F238E27FC236}">
                <a16:creationId xmlns:a16="http://schemas.microsoft.com/office/drawing/2014/main" id="{B4F52474-C84F-49DA-8DE2-298CE1F32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767" y="2053525"/>
            <a:ext cx="7182744" cy="4973301"/>
          </a:xfrm>
          <a:prstGeom prst="rect">
            <a:avLst/>
          </a:prstGeom>
        </p:spPr>
      </p:pic>
      <p:grpSp>
        <p:nvGrpSpPr>
          <p:cNvPr id="4" name="グループ化 3">
            <a:extLst>
              <a:ext uri="{FF2B5EF4-FFF2-40B4-BE49-F238E27FC236}">
                <a16:creationId xmlns:a16="http://schemas.microsoft.com/office/drawing/2014/main" id="{0C433F8D-FFF1-47E6-818C-25421F341F03}"/>
              </a:ext>
            </a:extLst>
          </p:cNvPr>
          <p:cNvGrpSpPr/>
          <p:nvPr/>
        </p:nvGrpSpPr>
        <p:grpSpPr>
          <a:xfrm>
            <a:off x="0" y="2053525"/>
            <a:ext cx="9144000" cy="5570329"/>
            <a:chOff x="69976" y="1603318"/>
            <a:chExt cx="8833566" cy="5277931"/>
          </a:xfrm>
        </p:grpSpPr>
        <p:pic>
          <p:nvPicPr>
            <p:cNvPr id="5" name="図 4">
              <a:extLst>
                <a:ext uri="{FF2B5EF4-FFF2-40B4-BE49-F238E27FC236}">
                  <a16:creationId xmlns:a16="http://schemas.microsoft.com/office/drawing/2014/main" id="{FC886145-7563-48E9-A9E0-6E647286D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76" y="1603318"/>
              <a:ext cx="8833566" cy="5217458"/>
            </a:xfrm>
            <a:prstGeom prst="rect">
              <a:avLst/>
            </a:prstGeom>
          </p:spPr>
        </p:pic>
        <p:sp>
          <p:nvSpPr>
            <p:cNvPr id="3" name="正方形/長方形 2">
              <a:extLst>
                <a:ext uri="{FF2B5EF4-FFF2-40B4-BE49-F238E27FC236}">
                  <a16:creationId xmlns:a16="http://schemas.microsoft.com/office/drawing/2014/main" id="{29116D2F-33BA-45C4-ADA7-C4D61D6D7853}"/>
                </a:ext>
              </a:extLst>
            </p:cNvPr>
            <p:cNvSpPr/>
            <p:nvPr/>
          </p:nvSpPr>
          <p:spPr>
            <a:xfrm>
              <a:off x="69976" y="6315560"/>
              <a:ext cx="8833566" cy="56568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53720325"/>
      </p:ext>
    </p:extLst>
  </p:cSld>
  <p:clrMapOvr>
    <a:masterClrMapping/>
  </p:clrMapOvr>
  <mc:AlternateContent xmlns:mc="http://schemas.openxmlformats.org/markup-compatibility/2006" xmlns:p14="http://schemas.microsoft.com/office/powerpoint/2010/main">
    <mc:Choice Requires="p14">
      <p:transition spd="slow" p14:dur="4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2000"/>
                                        <p:tgtEl>
                                          <p:spTgt spid="4"/>
                                        </p:tgtEl>
                                      </p:cBhvr>
                                    </p:animEffect>
                                  </p:childTnLst>
                                </p:cTn>
                              </p:par>
                            </p:childTnLst>
                          </p:cTn>
                        </p:par>
                        <p:par>
                          <p:cTn id="8" fill="hold">
                            <p:stCondLst>
                              <p:cond delay="3500"/>
                            </p:stCondLst>
                            <p:childTnLst>
                              <p:par>
                                <p:cTn id="9" presetID="4" presetClass="entr" presetSubtype="32"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box(out)">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スライス">
  <a:themeElements>
    <a:clrScheme name="スライス">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スライス">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1746</TotalTime>
  <Words>1076</Words>
  <Application>Microsoft Office PowerPoint</Application>
  <PresentationFormat>画面に合わせる (4:3)</PresentationFormat>
  <Paragraphs>113</Paragraphs>
  <Slides>22</Slides>
  <Notes>22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22</vt:i4>
      </vt:variant>
    </vt:vector>
  </HeadingPairs>
  <TitlesOfParts>
    <vt:vector size="29" baseType="lpstr">
      <vt:lpstr>AR P浪漫明朝体U</vt:lpstr>
      <vt:lpstr>HGP創英角ｺﾞｼｯｸUB</vt:lpstr>
      <vt:lpstr>游ゴシック</vt:lpstr>
      <vt:lpstr>Arial</vt:lpstr>
      <vt:lpstr>Century Gothic</vt:lpstr>
      <vt:lpstr>Wingdings 3</vt:lpstr>
      <vt:lpstr>スライス</vt:lpstr>
      <vt:lpstr>東京玉川ライオンズクラブ ５０年の歩み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次の半世紀に向け We　Serve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東京玉川ライオンズクラブ</dc:title>
  <dc:creator>hisaobaba@t00.itscom.net</dc:creator>
  <cp:lastModifiedBy>Sayo Umemoto</cp:lastModifiedBy>
  <cp:revision>231</cp:revision>
  <cp:lastPrinted>2018-10-03T06:41:07Z</cp:lastPrinted>
  <dcterms:created xsi:type="dcterms:W3CDTF">2018-07-18T09:50:56Z</dcterms:created>
  <dcterms:modified xsi:type="dcterms:W3CDTF">2019-01-22T01:21:04Z</dcterms:modified>
</cp:coreProperties>
</file>