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6858000" cy="9144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2128" y="5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B0EE0FF-2D9A-4F6A-8406-49DD1360C4D1}" type="datetimeFigureOut">
              <a:rPr kumimoji="1" lang="ja-JP" altLang="en-US" smtClean="0"/>
              <a:t>2024/5/14</a:t>
            </a:fld>
            <a:endParaRPr kumimoji="1" lang="ja-JP" altLang="en-US"/>
          </a:p>
        </p:txBody>
      </p:sp>
      <p:sp>
        <p:nvSpPr>
          <p:cNvPr id="4" name="スライド イメージ プレースホルダー 3"/>
          <p:cNvSpPr>
            <a:spLocks noGrp="1" noRot="1" noChangeAspect="1"/>
          </p:cNvSpPr>
          <p:nvPr>
            <p:ph type="sldImg" idx="2"/>
          </p:nvPr>
        </p:nvSpPr>
        <p:spPr>
          <a:xfrm>
            <a:off x="2257425" y="1279525"/>
            <a:ext cx="2589213" cy="3454400"/>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329BF11-7B8D-400F-A145-9E2B8C9885A8}" type="slidenum">
              <a:rPr kumimoji="1" lang="ja-JP" altLang="en-US" smtClean="0"/>
              <a:t>‹#›</a:t>
            </a:fld>
            <a:endParaRPr kumimoji="1" lang="ja-JP" altLang="en-US"/>
          </a:p>
        </p:txBody>
      </p:sp>
    </p:spTree>
    <p:extLst>
      <p:ext uri="{BB962C8B-B14F-4D97-AF65-F5344CB8AC3E}">
        <p14:creationId xmlns:p14="http://schemas.microsoft.com/office/powerpoint/2010/main" val="35357170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29BF11-7B8D-400F-A145-9E2B8C9885A8}" type="slidenum">
              <a:rPr kumimoji="1" lang="ja-JP" altLang="en-US" smtClean="0"/>
              <a:t>1</a:t>
            </a:fld>
            <a:endParaRPr kumimoji="1" lang="ja-JP" altLang="en-US"/>
          </a:p>
        </p:txBody>
      </p:sp>
    </p:spTree>
    <p:extLst>
      <p:ext uri="{BB962C8B-B14F-4D97-AF65-F5344CB8AC3E}">
        <p14:creationId xmlns:p14="http://schemas.microsoft.com/office/powerpoint/2010/main" val="2313011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2024/5/14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2024/5/14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42900" y="366185"/>
            <a:ext cx="4514850" cy="7802033"/>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2024/5/14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2024/5/14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2024/5/14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2024/5/14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2024/5/14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2024/5/14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2024/5/14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2024/5/14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2024/5/14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2024/5/14</a:t>
            </a:fld>
            <a:endParaRPr kumimoji="1"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05611" y="119698"/>
            <a:ext cx="3446777" cy="707886"/>
          </a:xfrm>
          <a:prstGeom prst="rect">
            <a:avLst/>
          </a:prstGeom>
          <a:noFill/>
        </p:spPr>
        <p:txBody>
          <a:bodyPr wrap="none" rtlCol="0">
            <a:spAutoFit/>
          </a:bodyPr>
          <a:lstStyle/>
          <a:p>
            <a:pPr algn="ctr"/>
            <a:r>
              <a:rPr lang="ja-JP" altLang="en-US" sz="2400" b="1" dirty="0">
                <a:solidFill>
                  <a:schemeClr val="tx2">
                    <a:lumMod val="75000"/>
                  </a:schemeClr>
                </a:solidFill>
                <a:latin typeface="+mj-ea"/>
                <a:ea typeface="+mj-ea"/>
              </a:rPr>
              <a:t>神社</a:t>
            </a:r>
            <a:r>
              <a:rPr lang="en-US" altLang="ja-JP" sz="2400" b="1" dirty="0">
                <a:solidFill>
                  <a:schemeClr val="tx2">
                    <a:lumMod val="75000"/>
                  </a:schemeClr>
                </a:solidFill>
                <a:latin typeface="+mj-ea"/>
                <a:ea typeface="+mj-ea"/>
              </a:rPr>
              <a:t>de</a:t>
            </a:r>
            <a:r>
              <a:rPr lang="ja-JP" altLang="en-US" sz="2400" b="1" dirty="0">
                <a:solidFill>
                  <a:schemeClr val="tx2">
                    <a:lumMod val="75000"/>
                  </a:schemeClr>
                </a:solidFill>
                <a:latin typeface="+mj-ea"/>
                <a:ea typeface="+mj-ea"/>
              </a:rPr>
              <a:t>献血</a:t>
            </a:r>
            <a:endParaRPr lang="en-US" altLang="ja-JP" sz="2400" b="1" dirty="0">
              <a:solidFill>
                <a:schemeClr val="tx2">
                  <a:lumMod val="75000"/>
                </a:schemeClr>
              </a:solidFill>
              <a:latin typeface="+mj-ea"/>
              <a:ea typeface="+mj-ea"/>
            </a:endParaRPr>
          </a:p>
          <a:p>
            <a:pPr algn="ctr"/>
            <a:r>
              <a:rPr kumimoji="1" lang="ja-JP" altLang="en-US" sz="1600" b="1" dirty="0">
                <a:solidFill>
                  <a:schemeClr val="tx2">
                    <a:lumMod val="75000"/>
                  </a:schemeClr>
                </a:solidFill>
                <a:latin typeface="+mj-ea"/>
                <a:ea typeface="+mj-ea"/>
              </a:rPr>
              <a:t>２０２</a:t>
            </a:r>
            <a:r>
              <a:rPr lang="ja-JP" altLang="en-US" sz="1600" b="1" dirty="0">
                <a:solidFill>
                  <a:schemeClr val="tx2">
                    <a:lumMod val="75000"/>
                  </a:schemeClr>
                </a:solidFill>
                <a:latin typeface="+mj-ea"/>
                <a:ea typeface="+mj-ea"/>
              </a:rPr>
              <a:t>４</a:t>
            </a:r>
            <a:r>
              <a:rPr kumimoji="1" lang="ja-JP" altLang="en-US" sz="1600" b="1" dirty="0">
                <a:solidFill>
                  <a:schemeClr val="tx2">
                    <a:lumMod val="75000"/>
                  </a:schemeClr>
                </a:solidFill>
                <a:latin typeface="+mj-ea"/>
                <a:ea typeface="+mj-ea"/>
              </a:rPr>
              <a:t>年</a:t>
            </a:r>
            <a:r>
              <a:rPr lang="ja-JP" altLang="en-US" sz="1600" b="1" dirty="0">
                <a:solidFill>
                  <a:schemeClr val="tx2">
                    <a:lumMod val="75000"/>
                  </a:schemeClr>
                </a:solidFill>
                <a:latin typeface="+mj-ea"/>
                <a:ea typeface="+mj-ea"/>
              </a:rPr>
              <a:t>５</a:t>
            </a:r>
            <a:r>
              <a:rPr kumimoji="1" lang="ja-JP" altLang="en-US" sz="1600" b="1" dirty="0">
                <a:solidFill>
                  <a:schemeClr val="tx2">
                    <a:lumMod val="75000"/>
                  </a:schemeClr>
                </a:solidFill>
                <a:latin typeface="+mj-ea"/>
                <a:ea typeface="+mj-ea"/>
              </a:rPr>
              <a:t>月１２日　桜新町　桜神宮</a:t>
            </a:r>
            <a:r>
              <a:rPr lang="ja-JP" altLang="en-US" sz="1600" b="1" dirty="0">
                <a:solidFill>
                  <a:schemeClr val="tx2">
                    <a:lumMod val="75000"/>
                  </a:schemeClr>
                </a:solidFill>
                <a:latin typeface="+mj-ea"/>
                <a:ea typeface="+mj-ea"/>
              </a:rPr>
              <a:t>　</a:t>
            </a:r>
            <a:endParaRPr kumimoji="1" lang="ja-JP" altLang="en-US" sz="1600" b="1" dirty="0">
              <a:solidFill>
                <a:schemeClr val="tx2">
                  <a:lumMod val="75000"/>
                </a:schemeClr>
              </a:solidFill>
              <a:latin typeface="+mj-ea"/>
              <a:ea typeface="+mj-ea"/>
            </a:endParaRPr>
          </a:p>
        </p:txBody>
      </p:sp>
      <p:pic>
        <p:nvPicPr>
          <p:cNvPr id="1033" name="Picture 9" descr="C:\Users\hisaobaba\04. ライオンズクラブ\30. ライオンズロゴ顔写真\2008-LionLogo1c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08" y="67726"/>
            <a:ext cx="8636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hisaobaba\Desktop\東京玉川ＬＣ様バッチ図案.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8884" y="7786"/>
            <a:ext cx="922484" cy="950723"/>
          </a:xfrm>
          <a:prstGeom prst="rect">
            <a:avLst/>
          </a:prstGeom>
          <a:noFill/>
          <a:extLst>
            <a:ext uri="{909E8E84-426E-40DD-AFC4-6F175D3DCCD1}">
              <a14:hiddenFill xmlns:a14="http://schemas.microsoft.com/office/drawing/2010/main">
                <a:solidFill>
                  <a:srgbClr val="FFFFFF"/>
                </a:solidFill>
              </a14:hiddenFill>
            </a:ext>
          </a:extLst>
        </p:spPr>
      </p:pic>
      <p:sp>
        <p:nvSpPr>
          <p:cNvPr id="45" name="正方形/長方形 44">
            <a:extLst>
              <a:ext uri="{FF2B5EF4-FFF2-40B4-BE49-F238E27FC236}">
                <a16:creationId xmlns:a16="http://schemas.microsoft.com/office/drawing/2014/main" id="{3157094C-E315-46AA-BA4C-B16B6142F27D}"/>
              </a:ext>
            </a:extLst>
          </p:cNvPr>
          <p:cNvSpPr/>
          <p:nvPr/>
        </p:nvSpPr>
        <p:spPr>
          <a:xfrm>
            <a:off x="135493" y="1031851"/>
            <a:ext cx="6923690" cy="1169551"/>
          </a:xfrm>
          <a:prstGeom prst="rect">
            <a:avLst/>
          </a:prstGeom>
        </p:spPr>
        <p:txBody>
          <a:bodyPr wrap="none">
            <a:spAutoFit/>
          </a:bodyPr>
          <a:lstStyle/>
          <a:p>
            <a:r>
              <a:rPr lang="en-US" altLang="ja-JP" sz="1400" b="1" dirty="0">
                <a:solidFill>
                  <a:schemeClr val="tx2">
                    <a:lumMod val="75000"/>
                  </a:schemeClr>
                </a:solidFill>
                <a:latin typeface="+mj-ea"/>
                <a:ea typeface="+mj-ea"/>
              </a:rPr>
              <a:t>5</a:t>
            </a:r>
            <a:r>
              <a:rPr lang="ja-JP" altLang="en-US" sz="1400" b="1" dirty="0">
                <a:solidFill>
                  <a:schemeClr val="tx2">
                    <a:lumMod val="75000"/>
                  </a:schemeClr>
                </a:solidFill>
                <a:latin typeface="+mj-ea"/>
                <a:ea typeface="+mj-ea"/>
              </a:rPr>
              <a:t>月</a:t>
            </a:r>
            <a:r>
              <a:rPr lang="en-US" altLang="ja-JP" sz="1400" b="1" dirty="0">
                <a:solidFill>
                  <a:schemeClr val="tx2">
                    <a:lumMod val="75000"/>
                  </a:schemeClr>
                </a:solidFill>
                <a:latin typeface="+mj-ea"/>
                <a:ea typeface="+mj-ea"/>
              </a:rPr>
              <a:t>12</a:t>
            </a:r>
            <a:r>
              <a:rPr lang="ja-JP" altLang="en-US" sz="1400" b="1" dirty="0">
                <a:solidFill>
                  <a:schemeClr val="tx2">
                    <a:lumMod val="75000"/>
                  </a:schemeClr>
                </a:solidFill>
                <a:latin typeface="+mj-ea"/>
                <a:ea typeface="+mj-ea"/>
              </a:rPr>
              <a:t>日（日）、今回で６回目となる日本赤十字社</a:t>
            </a:r>
            <a:r>
              <a:rPr lang="en-US" altLang="ja-JP" sz="1400" b="1" dirty="0">
                <a:solidFill>
                  <a:schemeClr val="tx2">
                    <a:lumMod val="75000"/>
                  </a:schemeClr>
                </a:solidFill>
                <a:latin typeface="+mj-ea"/>
                <a:ea typeface="+mj-ea"/>
              </a:rPr>
              <a:t>『</a:t>
            </a:r>
            <a:r>
              <a:rPr lang="ja-JP" altLang="en-US" sz="1400" b="1" dirty="0">
                <a:solidFill>
                  <a:schemeClr val="tx2">
                    <a:lumMod val="75000"/>
                  </a:schemeClr>
                </a:solidFill>
                <a:latin typeface="+mj-ea"/>
                <a:ea typeface="+mj-ea"/>
              </a:rPr>
              <a:t>神社</a:t>
            </a:r>
            <a:r>
              <a:rPr lang="en-US" altLang="ja-JP" sz="1400" b="1" dirty="0">
                <a:solidFill>
                  <a:schemeClr val="tx2">
                    <a:lumMod val="75000"/>
                  </a:schemeClr>
                </a:solidFill>
                <a:latin typeface="+mj-ea"/>
                <a:ea typeface="+mj-ea"/>
              </a:rPr>
              <a:t>DE</a:t>
            </a:r>
            <a:r>
              <a:rPr lang="ja-JP" altLang="en-US" sz="1400" b="1" dirty="0">
                <a:solidFill>
                  <a:schemeClr val="tx2">
                    <a:lumMod val="75000"/>
                  </a:schemeClr>
                </a:solidFill>
                <a:latin typeface="+mj-ea"/>
                <a:ea typeface="+mj-ea"/>
              </a:rPr>
              <a:t>献血</a:t>
            </a:r>
            <a:r>
              <a:rPr lang="en-US" altLang="ja-JP" sz="1400" b="1" dirty="0">
                <a:solidFill>
                  <a:schemeClr val="tx2">
                    <a:lumMod val="75000"/>
                  </a:schemeClr>
                </a:solidFill>
                <a:latin typeface="+mj-ea"/>
                <a:ea typeface="+mj-ea"/>
              </a:rPr>
              <a:t>』</a:t>
            </a:r>
            <a:r>
              <a:rPr lang="ja-JP" altLang="en-US" sz="1400" b="1" dirty="0">
                <a:solidFill>
                  <a:schemeClr val="tx2">
                    <a:lumMod val="75000"/>
                  </a:schemeClr>
                </a:solidFill>
                <a:latin typeface="+mj-ea"/>
                <a:ea typeface="+mj-ea"/>
              </a:rPr>
              <a:t>が桜新町の桜神宮で</a:t>
            </a:r>
            <a:endParaRPr lang="en-US" altLang="ja-JP" sz="1400" b="1" dirty="0">
              <a:solidFill>
                <a:schemeClr val="tx2">
                  <a:lumMod val="75000"/>
                </a:schemeClr>
              </a:solidFill>
              <a:latin typeface="+mj-ea"/>
              <a:ea typeface="+mj-ea"/>
            </a:endParaRPr>
          </a:p>
          <a:p>
            <a:r>
              <a:rPr lang="ja-JP" altLang="en-US" sz="1400" b="1" dirty="0">
                <a:solidFill>
                  <a:schemeClr val="tx2">
                    <a:lumMod val="75000"/>
                  </a:schemeClr>
                </a:solidFill>
                <a:latin typeface="+mj-ea"/>
                <a:ea typeface="+mj-ea"/>
              </a:rPr>
              <a:t>東京玉川ライオンズクラブの協力で実施。ライオンズクラブメンバー１</a:t>
            </a:r>
            <a:r>
              <a:rPr lang="en-US" altLang="ja-JP" sz="1400" b="1" dirty="0">
                <a:solidFill>
                  <a:schemeClr val="tx2">
                    <a:lumMod val="75000"/>
                  </a:schemeClr>
                </a:solidFill>
                <a:latin typeface="+mj-ea"/>
                <a:ea typeface="+mj-ea"/>
              </a:rPr>
              <a:t>1</a:t>
            </a:r>
            <a:r>
              <a:rPr lang="ja-JP" altLang="en-US" sz="1400" b="1" dirty="0">
                <a:solidFill>
                  <a:schemeClr val="tx2">
                    <a:lumMod val="75000"/>
                  </a:schemeClr>
                </a:solidFill>
                <a:latin typeface="+mj-ea"/>
                <a:ea typeface="+mj-ea"/>
              </a:rPr>
              <a:t>名（馬場</a:t>
            </a:r>
            <a:r>
              <a:rPr lang="en-US" altLang="ja-JP" sz="1400" b="1" dirty="0">
                <a:solidFill>
                  <a:schemeClr val="tx2">
                    <a:lumMod val="75000"/>
                  </a:schemeClr>
                </a:solidFill>
                <a:latin typeface="+mj-ea"/>
                <a:ea typeface="+mj-ea"/>
              </a:rPr>
              <a:t>L </a:t>
            </a:r>
            <a:r>
              <a:rPr lang="ja-JP" altLang="en-US" sz="1400" b="1" dirty="0">
                <a:solidFill>
                  <a:schemeClr val="tx2">
                    <a:lumMod val="75000"/>
                  </a:schemeClr>
                </a:solidFill>
                <a:latin typeface="+mj-ea"/>
                <a:ea typeface="+mj-ea"/>
              </a:rPr>
              <a:t>、根来</a:t>
            </a:r>
            <a:r>
              <a:rPr lang="en-US" altLang="ja-JP" sz="1400" b="1" dirty="0">
                <a:solidFill>
                  <a:schemeClr val="tx2">
                    <a:lumMod val="75000"/>
                  </a:schemeClr>
                </a:solidFill>
                <a:latin typeface="+mj-ea"/>
                <a:ea typeface="+mj-ea"/>
              </a:rPr>
              <a:t>L</a:t>
            </a:r>
            <a:r>
              <a:rPr lang="ja-JP" altLang="en-US" sz="1400" b="1" dirty="0">
                <a:solidFill>
                  <a:schemeClr val="tx2">
                    <a:lumMod val="75000"/>
                  </a:schemeClr>
                </a:solidFill>
                <a:latin typeface="+mj-ea"/>
                <a:ea typeface="+mj-ea"/>
              </a:rPr>
              <a:t>、</a:t>
            </a:r>
            <a:endParaRPr lang="en-US" altLang="ja-JP" sz="1400" b="1" dirty="0">
              <a:solidFill>
                <a:schemeClr val="tx2">
                  <a:lumMod val="75000"/>
                </a:schemeClr>
              </a:solidFill>
              <a:latin typeface="+mj-ea"/>
              <a:ea typeface="+mj-ea"/>
            </a:endParaRPr>
          </a:p>
          <a:p>
            <a:r>
              <a:rPr lang="ja-JP" altLang="en-US" sz="1400" b="1" dirty="0">
                <a:solidFill>
                  <a:schemeClr val="tx2">
                    <a:lumMod val="75000"/>
                  </a:schemeClr>
                </a:solidFill>
                <a:latin typeface="+mj-ea"/>
                <a:ea typeface="+mj-ea"/>
              </a:rPr>
              <a:t>野々</a:t>
            </a:r>
            <a:r>
              <a:rPr lang="en-US" altLang="ja-JP" sz="1400" b="1" dirty="0">
                <a:solidFill>
                  <a:schemeClr val="tx2">
                    <a:lumMod val="75000"/>
                  </a:schemeClr>
                </a:solidFill>
                <a:latin typeface="+mj-ea"/>
                <a:ea typeface="+mj-ea"/>
              </a:rPr>
              <a:t>L </a:t>
            </a:r>
            <a:r>
              <a:rPr lang="ja-JP" altLang="en-US" sz="1400" b="1" dirty="0">
                <a:solidFill>
                  <a:schemeClr val="tx2">
                    <a:lumMod val="75000"/>
                  </a:schemeClr>
                </a:solidFill>
                <a:latin typeface="+mj-ea"/>
                <a:ea typeface="+mj-ea"/>
              </a:rPr>
              <a:t>、山下</a:t>
            </a:r>
            <a:r>
              <a:rPr lang="en-US" altLang="ja-JP" sz="1400" b="1" dirty="0">
                <a:solidFill>
                  <a:schemeClr val="tx2">
                    <a:lumMod val="75000"/>
                  </a:schemeClr>
                </a:solidFill>
                <a:latin typeface="+mj-ea"/>
                <a:ea typeface="+mj-ea"/>
              </a:rPr>
              <a:t>L</a:t>
            </a:r>
            <a:r>
              <a:rPr lang="ja-JP" altLang="en-US" sz="1400" b="1" dirty="0">
                <a:solidFill>
                  <a:schemeClr val="tx2">
                    <a:lumMod val="75000"/>
                  </a:schemeClr>
                </a:solidFill>
                <a:latin typeface="+mj-ea"/>
                <a:ea typeface="+mj-ea"/>
              </a:rPr>
              <a:t>ご夫妻、芳村</a:t>
            </a:r>
            <a:r>
              <a:rPr lang="en-US" altLang="ja-JP" sz="1400" b="1" dirty="0">
                <a:solidFill>
                  <a:schemeClr val="tx2">
                    <a:lumMod val="75000"/>
                  </a:schemeClr>
                </a:solidFill>
                <a:latin typeface="+mj-ea"/>
                <a:ea typeface="+mj-ea"/>
              </a:rPr>
              <a:t>L </a:t>
            </a:r>
            <a:r>
              <a:rPr lang="ja-JP" altLang="en-US" sz="1400" b="1" dirty="0">
                <a:solidFill>
                  <a:schemeClr val="tx2">
                    <a:lumMod val="75000"/>
                  </a:schemeClr>
                </a:solidFill>
                <a:latin typeface="+mj-ea"/>
                <a:ea typeface="+mj-ea"/>
              </a:rPr>
              <a:t>、松野</a:t>
            </a:r>
            <a:r>
              <a:rPr lang="en-US" altLang="ja-JP" sz="1400" b="1" dirty="0">
                <a:solidFill>
                  <a:schemeClr val="tx2">
                    <a:lumMod val="75000"/>
                  </a:schemeClr>
                </a:solidFill>
                <a:latin typeface="+mj-ea"/>
                <a:ea typeface="+mj-ea"/>
              </a:rPr>
              <a:t>L </a:t>
            </a:r>
            <a:r>
              <a:rPr lang="ja-JP" altLang="en-US" sz="1400" b="1" dirty="0">
                <a:solidFill>
                  <a:schemeClr val="tx2">
                    <a:lumMod val="75000"/>
                  </a:schemeClr>
                </a:solidFill>
                <a:latin typeface="+mj-ea"/>
                <a:ea typeface="+mj-ea"/>
              </a:rPr>
              <a:t>、石田</a:t>
            </a:r>
            <a:r>
              <a:rPr lang="en-US" altLang="ja-JP" sz="1400" b="1" dirty="0">
                <a:solidFill>
                  <a:schemeClr val="tx2">
                    <a:lumMod val="75000"/>
                  </a:schemeClr>
                </a:solidFill>
                <a:latin typeface="+mj-ea"/>
                <a:ea typeface="+mj-ea"/>
              </a:rPr>
              <a:t>L </a:t>
            </a:r>
            <a:r>
              <a:rPr lang="ja-JP" altLang="en-US" sz="1400" b="1" dirty="0">
                <a:solidFill>
                  <a:schemeClr val="tx2">
                    <a:lumMod val="75000"/>
                  </a:schemeClr>
                </a:solidFill>
                <a:latin typeface="+mj-ea"/>
                <a:ea typeface="+mj-ea"/>
              </a:rPr>
              <a:t>、村瀬</a:t>
            </a:r>
            <a:r>
              <a:rPr lang="en-US" altLang="ja-JP" sz="1400" b="1" dirty="0">
                <a:solidFill>
                  <a:schemeClr val="tx2">
                    <a:lumMod val="75000"/>
                  </a:schemeClr>
                </a:solidFill>
                <a:latin typeface="+mj-ea"/>
                <a:ea typeface="+mj-ea"/>
              </a:rPr>
              <a:t>L </a:t>
            </a:r>
            <a:r>
              <a:rPr lang="ja-JP" altLang="en-US" sz="1400" b="1" dirty="0">
                <a:solidFill>
                  <a:schemeClr val="tx2">
                    <a:lumMod val="75000"/>
                  </a:schemeClr>
                </a:solidFill>
                <a:latin typeface="+mj-ea"/>
                <a:ea typeface="+mj-ea"/>
              </a:rPr>
              <a:t>、野原</a:t>
            </a:r>
            <a:r>
              <a:rPr lang="en-US" altLang="ja-JP" sz="1400" b="1" dirty="0">
                <a:solidFill>
                  <a:schemeClr val="tx2">
                    <a:lumMod val="75000"/>
                  </a:schemeClr>
                </a:solidFill>
                <a:latin typeface="+mj-ea"/>
                <a:ea typeface="+mj-ea"/>
              </a:rPr>
              <a:t>L </a:t>
            </a:r>
            <a:r>
              <a:rPr lang="ja-JP" altLang="en-US" sz="1400" b="1" dirty="0">
                <a:solidFill>
                  <a:schemeClr val="tx2">
                    <a:lumMod val="75000"/>
                  </a:schemeClr>
                </a:solidFill>
                <a:latin typeface="+mj-ea"/>
                <a:ea typeface="+mj-ea"/>
              </a:rPr>
              <a:t>、梅元事務局）が参加。</a:t>
            </a:r>
            <a:endParaRPr lang="en-US" altLang="ja-JP" sz="1400" b="1" dirty="0">
              <a:solidFill>
                <a:schemeClr val="tx2">
                  <a:lumMod val="75000"/>
                </a:schemeClr>
              </a:solidFill>
              <a:latin typeface="+mj-ea"/>
              <a:ea typeface="+mj-ea"/>
            </a:endParaRPr>
          </a:p>
          <a:p>
            <a:r>
              <a:rPr lang="ja-JP" altLang="en-US" sz="1400" b="1" dirty="0">
                <a:solidFill>
                  <a:schemeClr val="tx2">
                    <a:lumMod val="75000"/>
                  </a:schemeClr>
                </a:solidFill>
                <a:latin typeface="+mj-ea"/>
                <a:ea typeface="+mj-ea"/>
              </a:rPr>
              <a:t>石田</a:t>
            </a:r>
            <a:r>
              <a:rPr lang="en-US" altLang="ja-JP" sz="1400" b="1" dirty="0">
                <a:solidFill>
                  <a:schemeClr val="tx2">
                    <a:lumMod val="75000"/>
                  </a:schemeClr>
                </a:solidFill>
                <a:latin typeface="+mj-ea"/>
                <a:ea typeface="+mj-ea"/>
              </a:rPr>
              <a:t>L</a:t>
            </a:r>
            <a:r>
              <a:rPr lang="ja-JP" altLang="en-US" sz="1400" b="1" dirty="0">
                <a:solidFill>
                  <a:schemeClr val="tx2">
                    <a:lumMod val="75000"/>
                  </a:schemeClr>
                </a:solidFill>
                <a:latin typeface="+mj-ea"/>
                <a:ea typeface="+mj-ea"/>
              </a:rPr>
              <a:t>次女の知紗ちゃんも応援にきて大きな声で呼び込みをしてくれました。</a:t>
            </a:r>
            <a:endParaRPr lang="en-US" altLang="ja-JP" sz="1400" b="1" dirty="0">
              <a:solidFill>
                <a:schemeClr val="tx2">
                  <a:lumMod val="75000"/>
                </a:schemeClr>
              </a:solidFill>
              <a:latin typeface="+mj-ea"/>
              <a:ea typeface="+mj-ea"/>
            </a:endParaRPr>
          </a:p>
          <a:p>
            <a:r>
              <a:rPr lang="ja-JP" altLang="en-US" sz="1400" b="1" dirty="0">
                <a:solidFill>
                  <a:schemeClr val="tx2">
                    <a:lumMod val="75000"/>
                  </a:schemeClr>
                </a:solidFill>
                <a:latin typeface="+mj-ea"/>
                <a:ea typeface="+mj-ea"/>
              </a:rPr>
              <a:t>献血申込者４６名、献血者４４名が献血にご協力いただきました。</a:t>
            </a:r>
            <a:endParaRPr lang="en-US" altLang="ja-JP" sz="1400" b="1" dirty="0">
              <a:solidFill>
                <a:schemeClr val="tx2">
                  <a:lumMod val="75000"/>
                </a:schemeClr>
              </a:solidFill>
              <a:latin typeface="+mj-ea"/>
              <a:ea typeface="+mj-ea"/>
            </a:endParaRPr>
          </a:p>
        </p:txBody>
      </p:sp>
      <p:sp>
        <p:nvSpPr>
          <p:cNvPr id="6" name="四角形: 角を丸くする 5">
            <a:extLst>
              <a:ext uri="{FF2B5EF4-FFF2-40B4-BE49-F238E27FC236}">
                <a16:creationId xmlns:a16="http://schemas.microsoft.com/office/drawing/2014/main" id="{A6813B3B-63C6-4127-AEBA-6B2558A21091}"/>
              </a:ext>
            </a:extLst>
          </p:cNvPr>
          <p:cNvSpPr/>
          <p:nvPr/>
        </p:nvSpPr>
        <p:spPr>
          <a:xfrm>
            <a:off x="1482672" y="93712"/>
            <a:ext cx="4178575" cy="759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16" descr="日本赤十字社石川県支部 - YouTube">
            <a:extLst>
              <a:ext uri="{FF2B5EF4-FFF2-40B4-BE49-F238E27FC236}">
                <a16:creationId xmlns:a16="http://schemas.microsoft.com/office/drawing/2014/main" id="{D135F668-953F-6ECE-620F-73C9E1AE7D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0618" y="152902"/>
            <a:ext cx="618814" cy="618814"/>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C0486612-98C9-266B-6D2E-40085A100F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685" y="2300802"/>
            <a:ext cx="1960949" cy="2617272"/>
          </a:xfrm>
          <a:prstGeom prst="rect">
            <a:avLst/>
          </a:prstGeom>
        </p:spPr>
      </p:pic>
      <p:pic>
        <p:nvPicPr>
          <p:cNvPr id="9" name="図 8">
            <a:extLst>
              <a:ext uri="{FF2B5EF4-FFF2-40B4-BE49-F238E27FC236}">
                <a16:creationId xmlns:a16="http://schemas.microsoft.com/office/drawing/2014/main" id="{9C7674F3-3E16-E256-3FC8-41264564C1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101" r="16516" b="10683"/>
          <a:stretch/>
        </p:blipFill>
        <p:spPr>
          <a:xfrm>
            <a:off x="171685" y="5016533"/>
            <a:ext cx="1977305" cy="1283659"/>
          </a:xfrm>
          <a:prstGeom prst="rect">
            <a:avLst/>
          </a:prstGeom>
        </p:spPr>
      </p:pic>
      <p:pic>
        <p:nvPicPr>
          <p:cNvPr id="12" name="図 11">
            <a:extLst>
              <a:ext uri="{FF2B5EF4-FFF2-40B4-BE49-F238E27FC236}">
                <a16:creationId xmlns:a16="http://schemas.microsoft.com/office/drawing/2014/main" id="{473543B4-1E46-D49D-6BF3-9B3BD11D05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1988" y="2294343"/>
            <a:ext cx="2085364" cy="1269545"/>
          </a:xfrm>
          <a:prstGeom prst="rect">
            <a:avLst/>
          </a:prstGeom>
        </p:spPr>
      </p:pic>
      <p:pic>
        <p:nvPicPr>
          <p:cNvPr id="15" name="図 14">
            <a:extLst>
              <a:ext uri="{FF2B5EF4-FFF2-40B4-BE49-F238E27FC236}">
                <a16:creationId xmlns:a16="http://schemas.microsoft.com/office/drawing/2014/main" id="{F523F36C-5192-CAFD-8D1E-72ED778FD5D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15" t="18283" r="14684" b="-1427"/>
          <a:stretch/>
        </p:blipFill>
        <p:spPr>
          <a:xfrm>
            <a:off x="2255610" y="5016532"/>
            <a:ext cx="2107783" cy="1298337"/>
          </a:xfrm>
          <a:prstGeom prst="rect">
            <a:avLst/>
          </a:prstGeom>
        </p:spPr>
      </p:pic>
      <p:pic>
        <p:nvPicPr>
          <p:cNvPr id="19" name="図 18">
            <a:extLst>
              <a:ext uri="{FF2B5EF4-FFF2-40B4-BE49-F238E27FC236}">
                <a16:creationId xmlns:a16="http://schemas.microsoft.com/office/drawing/2014/main" id="{9C3ED702-46F3-5671-5FBC-EFF282BE32B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2431" t="14535" r="539" b="10894"/>
          <a:stretch/>
        </p:blipFill>
        <p:spPr>
          <a:xfrm>
            <a:off x="2264166" y="2300802"/>
            <a:ext cx="2100938" cy="1263086"/>
          </a:xfrm>
          <a:prstGeom prst="rect">
            <a:avLst/>
          </a:prstGeom>
        </p:spPr>
      </p:pic>
      <p:pic>
        <p:nvPicPr>
          <p:cNvPr id="23" name="図 22">
            <a:extLst>
              <a:ext uri="{FF2B5EF4-FFF2-40B4-BE49-F238E27FC236}">
                <a16:creationId xmlns:a16="http://schemas.microsoft.com/office/drawing/2014/main" id="{FA88E4C3-B3F0-1442-9DB9-F5EDAD9FF2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99392" y="5013156"/>
            <a:ext cx="2105700" cy="1287036"/>
          </a:xfrm>
          <a:prstGeom prst="rect">
            <a:avLst/>
          </a:prstGeom>
        </p:spPr>
      </p:pic>
      <p:pic>
        <p:nvPicPr>
          <p:cNvPr id="26" name="図 25">
            <a:extLst>
              <a:ext uri="{FF2B5EF4-FFF2-40B4-BE49-F238E27FC236}">
                <a16:creationId xmlns:a16="http://schemas.microsoft.com/office/drawing/2014/main" id="{A028E120-19FD-EC35-F9D5-50267844BF6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06060" y="7771411"/>
            <a:ext cx="2085364" cy="1301626"/>
          </a:xfrm>
          <a:prstGeom prst="rect">
            <a:avLst/>
          </a:prstGeom>
        </p:spPr>
      </p:pic>
      <p:pic>
        <p:nvPicPr>
          <p:cNvPr id="29" name="図 28">
            <a:extLst>
              <a:ext uri="{FF2B5EF4-FFF2-40B4-BE49-F238E27FC236}">
                <a16:creationId xmlns:a16="http://schemas.microsoft.com/office/drawing/2014/main" id="{A1B00014-0D71-FAB8-B86F-7B181150106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11988" y="6392626"/>
            <a:ext cx="2085364" cy="1283703"/>
          </a:xfrm>
          <a:prstGeom prst="rect">
            <a:avLst/>
          </a:prstGeom>
        </p:spPr>
      </p:pic>
      <p:pic>
        <p:nvPicPr>
          <p:cNvPr id="32" name="図 31">
            <a:extLst>
              <a:ext uri="{FF2B5EF4-FFF2-40B4-BE49-F238E27FC236}">
                <a16:creationId xmlns:a16="http://schemas.microsoft.com/office/drawing/2014/main" id="{25D9DC51-4052-8A4F-F06C-5D5699A816F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5419" t="19170" r="8869" b="14675"/>
          <a:stretch/>
        </p:blipFill>
        <p:spPr>
          <a:xfrm>
            <a:off x="2241178" y="6386142"/>
            <a:ext cx="2136645" cy="1290188"/>
          </a:xfrm>
          <a:prstGeom prst="rect">
            <a:avLst/>
          </a:prstGeom>
        </p:spPr>
      </p:pic>
      <p:pic>
        <p:nvPicPr>
          <p:cNvPr id="34" name="図 33">
            <a:extLst>
              <a:ext uri="{FF2B5EF4-FFF2-40B4-BE49-F238E27FC236}">
                <a16:creationId xmlns:a16="http://schemas.microsoft.com/office/drawing/2014/main" id="{D335D076-41CB-9CEC-33EE-D598EDE4EE4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2158" t="12299"/>
          <a:stretch/>
        </p:blipFill>
        <p:spPr>
          <a:xfrm>
            <a:off x="4501820" y="3656929"/>
            <a:ext cx="2105700" cy="1261145"/>
          </a:xfrm>
          <a:prstGeom prst="rect">
            <a:avLst/>
          </a:prstGeom>
        </p:spPr>
      </p:pic>
      <p:pic>
        <p:nvPicPr>
          <p:cNvPr id="36" name="図 35">
            <a:extLst>
              <a:ext uri="{FF2B5EF4-FFF2-40B4-BE49-F238E27FC236}">
                <a16:creationId xmlns:a16="http://schemas.microsoft.com/office/drawing/2014/main" id="{7EE79F84-D4CB-6DE1-25E9-CC5B8A679F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9970" y="6372200"/>
            <a:ext cx="1952663" cy="1304130"/>
          </a:xfrm>
          <a:prstGeom prst="rect">
            <a:avLst/>
          </a:prstGeom>
        </p:spPr>
      </p:pic>
      <p:pic>
        <p:nvPicPr>
          <p:cNvPr id="38" name="図 37">
            <a:extLst>
              <a:ext uri="{FF2B5EF4-FFF2-40B4-BE49-F238E27FC236}">
                <a16:creationId xmlns:a16="http://schemas.microsoft.com/office/drawing/2014/main" id="{C4E60839-D9CC-828C-6000-EEE112B7E4D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7693" t="19001" r="7991"/>
          <a:stretch/>
        </p:blipFill>
        <p:spPr>
          <a:xfrm>
            <a:off x="2249072" y="7773915"/>
            <a:ext cx="2128751" cy="1301626"/>
          </a:xfrm>
          <a:prstGeom prst="rect">
            <a:avLst/>
          </a:prstGeom>
        </p:spPr>
      </p:pic>
      <p:pic>
        <p:nvPicPr>
          <p:cNvPr id="40" name="図 39">
            <a:extLst>
              <a:ext uri="{FF2B5EF4-FFF2-40B4-BE49-F238E27FC236}">
                <a16:creationId xmlns:a16="http://schemas.microsoft.com/office/drawing/2014/main" id="{80FDAE1B-CFA3-5F73-13AD-6BDF8B9B623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9971" y="7771411"/>
            <a:ext cx="1969020" cy="1304130"/>
          </a:xfrm>
          <a:prstGeom prst="rect">
            <a:avLst/>
          </a:prstGeom>
        </p:spPr>
      </p:pic>
      <p:pic>
        <p:nvPicPr>
          <p:cNvPr id="44" name="図 43">
            <a:extLst>
              <a:ext uri="{FF2B5EF4-FFF2-40B4-BE49-F238E27FC236}">
                <a16:creationId xmlns:a16="http://schemas.microsoft.com/office/drawing/2014/main" id="{078ADB5C-3702-B514-76E5-F1E8D7A85C3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53000" y="3656929"/>
            <a:ext cx="2112999" cy="1261145"/>
          </a:xfrm>
          <a:prstGeom prst="rect">
            <a:avLst/>
          </a:prstGeom>
        </p:spPr>
      </p:pic>
    </p:spTree>
    <p:extLst>
      <p:ext uri="{BB962C8B-B14F-4D97-AF65-F5344CB8AC3E}">
        <p14:creationId xmlns:p14="http://schemas.microsoft.com/office/powerpoint/2010/main" val="7965223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113</Words>
  <Application>Microsoft Office PowerPoint</Application>
  <PresentationFormat>画面に合わせる (4:3)</PresentationFormat>
  <Paragraphs>8</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馬場久雄</dc:creator>
  <cp:lastModifiedBy>Sayo Umemoto</cp:lastModifiedBy>
  <cp:revision>42</cp:revision>
  <cp:lastPrinted>2024-05-14T00:21:57Z</cp:lastPrinted>
  <dcterms:created xsi:type="dcterms:W3CDTF">2016-08-11T05:16:32Z</dcterms:created>
  <dcterms:modified xsi:type="dcterms:W3CDTF">2024-05-14T00:22:42Z</dcterms:modified>
</cp:coreProperties>
</file>