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8"/>
  </p:notesMasterIdLst>
  <p:sldIdLst>
    <p:sldId id="259" r:id="rId2"/>
    <p:sldId id="257" r:id="rId3"/>
    <p:sldId id="262" r:id="rId4"/>
    <p:sldId id="267" r:id="rId5"/>
    <p:sldId id="261" r:id="rId6"/>
    <p:sldId id="264" r:id="rId7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660"/>
  </p:normalViewPr>
  <p:slideViewPr>
    <p:cSldViewPr snapToGrid="0">
      <p:cViewPr varScale="1">
        <p:scale>
          <a:sx n="94" d="100"/>
          <a:sy n="94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3BA2-21FE-4C6C-8F1F-7FC8082BAB70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3BD16-4D19-4F40-8DB2-D18450241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81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3BD16-4D19-4F40-8DB2-D184502418F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45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60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14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99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79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08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97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19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53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4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28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7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6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73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6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45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33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E13B15-C357-4627-BC8A-5B5B548F17FF}" type="datetimeFigureOut">
              <a:rPr kumimoji="1" lang="ja-JP" altLang="en-US" smtClean="0"/>
              <a:t>2021/2/21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F0CC7C-A86E-4475-9D58-81C9520A29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53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riumino.com/entry/2015/12/06/161217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www.google.co.jp/url?sa=i&amp;url=https%3A%2F%2Fwww.paiyaki.net%2F&amp;psig=AOvVaw3-vCHjFhE7q-Lu7YdQljxo&amp;ust=1611119209989000&amp;source=images&amp;cd=vfe&amp;ved=0CAIQjRxqFwoTCIiOqpCdp-4CFQAAAAAdAAAAABAD" TargetMode="External"/><Relationship Id="rId7" Type="http://schemas.openxmlformats.org/officeDocument/2006/relationships/image" Target="../media/image20.jp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hyperlink" Target="https://www.google.co.jp/url?sa=i&amp;url=https%3A%2F%2Fwww.w-setagaya.org%2Fpc_plaza%2Fcorner.html&amp;psig=AOvVaw2a_RoHTvo3zwo2ABmO2HL6&amp;ust=1611118983333000&amp;source=images&amp;cd=vfe&amp;ved=0CAIQjRxqFwoTCLDJ_pScp-4CFQAAAAAdAAAAABAk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hyperlink" Target="https://www.google.co.jp/url?sa=i&amp;url=https%3A%2F%2Fwww.w-setagaya.org%2F&amp;psig=AOvVaw2a_RoHTvo3zwo2ABmO2HL6&amp;ust=1611118983333000&amp;source=images&amp;cd=vfe&amp;ved=0CAIQjRxqFwoTCLDJ_pScp-4CFQAAAAAdAAAAABA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2F6B13-6003-471F-A9A0-22D4FE755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28" y="5354393"/>
            <a:ext cx="509471" cy="47659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E4B52F-4810-4B52-A5CE-D4AAF4B6A3A9}"/>
              </a:ext>
            </a:extLst>
          </p:cNvPr>
          <p:cNvSpPr txBox="1"/>
          <p:nvPr/>
        </p:nvSpPr>
        <p:spPr>
          <a:xfrm>
            <a:off x="1428752" y="5259724"/>
            <a:ext cx="675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+mj-ea"/>
                <a:ea typeface="+mj-ea"/>
              </a:rPr>
              <a:t>東京玉川ライオンズクラブ</a:t>
            </a:r>
            <a:endParaRPr kumimoji="1" lang="en-US" altLang="ja-JP" sz="3200" b="1" dirty="0">
              <a:latin typeface="+mj-ea"/>
              <a:ea typeface="+mj-ea"/>
            </a:endParaRPr>
          </a:p>
          <a:p>
            <a:pPr algn="ctr"/>
            <a:r>
              <a:rPr kumimoji="1" lang="en-US" altLang="ja-JP" sz="3200" b="1" dirty="0">
                <a:latin typeface="+mj-ea"/>
                <a:ea typeface="+mj-ea"/>
              </a:rPr>
              <a:t>L</a:t>
            </a:r>
            <a:r>
              <a:rPr kumimoji="1" lang="ja-JP" altLang="en-US" sz="3200" b="1" dirty="0">
                <a:latin typeface="+mj-ea"/>
                <a:ea typeface="+mj-ea"/>
              </a:rPr>
              <a:t>馬場久雄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5DAFF7-1AEA-4612-A5B1-4AB1873C4248}"/>
              </a:ext>
            </a:extLst>
          </p:cNvPr>
          <p:cNvSpPr txBox="1"/>
          <p:nvPr/>
        </p:nvSpPr>
        <p:spPr>
          <a:xfrm>
            <a:off x="65314" y="2528811"/>
            <a:ext cx="8784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+mj-ea"/>
                <a:ea typeface="+mj-ea"/>
              </a:rPr>
              <a:t>【</a:t>
            </a:r>
            <a:r>
              <a:rPr kumimoji="1" lang="ja-JP" altLang="en-US" sz="6000" b="1" dirty="0">
                <a:latin typeface="+mj-ea"/>
                <a:ea typeface="+mj-ea"/>
              </a:rPr>
              <a:t>子ども食堂支援</a:t>
            </a:r>
            <a:r>
              <a:rPr kumimoji="1" lang="en-US" altLang="ja-JP" sz="6000" b="1" dirty="0">
                <a:latin typeface="+mj-ea"/>
                <a:ea typeface="+mj-ea"/>
              </a:rPr>
              <a:t>】</a:t>
            </a:r>
            <a:endParaRPr kumimoji="1" lang="ja-JP" altLang="en-US" sz="6000" b="1" dirty="0"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04BCB5-DFDC-4E53-927E-B690E7F42B80}"/>
              </a:ext>
            </a:extLst>
          </p:cNvPr>
          <p:cNvSpPr txBox="1"/>
          <p:nvPr/>
        </p:nvSpPr>
        <p:spPr>
          <a:xfrm>
            <a:off x="677636" y="3625034"/>
            <a:ext cx="872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i="1" dirty="0">
                <a:solidFill>
                  <a:srgbClr val="FFFF00"/>
                </a:solidFill>
                <a:latin typeface="+mj-ea"/>
                <a:ea typeface="+mj-ea"/>
              </a:rPr>
              <a:t>ハイブリッド型社会奉仕モデルの創出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101AE9-6C5F-4351-9C54-DD31A3428E50}"/>
              </a:ext>
            </a:extLst>
          </p:cNvPr>
          <p:cNvSpPr txBox="1"/>
          <p:nvPr/>
        </p:nvSpPr>
        <p:spPr>
          <a:xfrm>
            <a:off x="1205096" y="380192"/>
            <a:ext cx="6208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/>
              <a:t>～アクティビティ・コンペティション～</a:t>
            </a:r>
            <a:br>
              <a:rPr lang="en-US" altLang="ja-JP" sz="3200" b="1" dirty="0"/>
            </a:br>
            <a:r>
              <a:rPr lang="ja-JP" altLang="en-US" sz="3200" b="1" dirty="0"/>
              <a:t>新規アクティビティ部門　③</a:t>
            </a:r>
            <a:br>
              <a:rPr lang="en-US" altLang="ja-JP" sz="3200" b="1" dirty="0"/>
            </a:b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71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28950-1254-41C7-8599-CE83929375A6}"/>
              </a:ext>
            </a:extLst>
          </p:cNvPr>
          <p:cNvSpPr txBox="1"/>
          <p:nvPr/>
        </p:nvSpPr>
        <p:spPr>
          <a:xfrm>
            <a:off x="0" y="1039703"/>
            <a:ext cx="897255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共働きやひとり親家庭などで</a:t>
            </a:r>
            <a:r>
              <a:rPr lang="ja-JP" altLang="en-US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ja-JP" altLang="ja-JP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遅くまでひとりで過ごす子供達の</a:t>
            </a:r>
            <a:r>
              <a:rPr lang="ja-JP" altLang="ja-JP" sz="3200" b="1" i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「孤食」</a:t>
            </a:r>
            <a:r>
              <a:rPr lang="ja-JP" altLang="ja-JP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、児童虐待の問題を抱える家庭の子供達、経済的理由による</a:t>
            </a:r>
            <a:r>
              <a:rPr lang="ja-JP" altLang="ja-JP" sz="3200" b="1" i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「欠食」</a:t>
            </a:r>
            <a:r>
              <a:rPr lang="ja-JP" altLang="ja-JP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などを少しでも減らす</a:t>
            </a:r>
            <a:r>
              <a:rPr lang="en-US" altLang="ja-JP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『</a:t>
            </a:r>
            <a:r>
              <a:rPr lang="ja-JP" altLang="en-US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子ども食堂</a:t>
            </a:r>
            <a:r>
              <a:rPr lang="en-US" altLang="ja-JP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』</a:t>
            </a:r>
            <a:r>
              <a:rPr lang="ja-JP" altLang="en-US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の活動を支援</a:t>
            </a:r>
            <a:endParaRPr lang="en-US" altLang="ja-JP" sz="3200" b="1" i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16E59B-D3DF-44ED-ABC2-677BEE46CE4D}"/>
              </a:ext>
            </a:extLst>
          </p:cNvPr>
          <p:cNvSpPr txBox="1"/>
          <p:nvPr/>
        </p:nvSpPr>
        <p:spPr>
          <a:xfrm>
            <a:off x="734786" y="223325"/>
            <a:ext cx="878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atin typeface="+mj-ea"/>
                <a:ea typeface="+mj-ea"/>
              </a:rPr>
              <a:t>新規アクティビティーの創出</a:t>
            </a:r>
            <a:endParaRPr kumimoji="1" lang="ja-JP" altLang="en-US" sz="5400" b="1" dirty="0"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3CE5105-01B1-4838-816D-8D55CD672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82" y="4656805"/>
            <a:ext cx="2608585" cy="193177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AF65AF-393F-4A82-A1F5-A397709F44D7}"/>
              </a:ext>
            </a:extLst>
          </p:cNvPr>
          <p:cNvSpPr txBox="1"/>
          <p:nvPr/>
        </p:nvSpPr>
        <p:spPr>
          <a:xfrm>
            <a:off x="106136" y="3479196"/>
            <a:ext cx="89725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チャーターナイト５０周年</a:t>
            </a:r>
            <a:r>
              <a:rPr lang="en-US" altLang="ja-JP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LCIF</a:t>
            </a:r>
            <a:r>
              <a:rPr lang="ja-JP" altLang="en-US" sz="3200" b="1" i="1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特別献金で獲得</a:t>
            </a:r>
            <a:r>
              <a:rPr lang="ja-JP" altLang="en-US" sz="3200" b="1" i="1" kern="100" dirty="0">
                <a:latin typeface="+mj-ea"/>
                <a:ea typeface="+mj-ea"/>
                <a:cs typeface="Times New Roman" panose="02020603050405020304" pitchFamily="18" charset="0"/>
              </a:rPr>
              <a:t>したクラブシェアリング交付金の財源を活用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6072AB-2D12-47FC-BA72-4DAAE03C379F}"/>
              </a:ext>
            </a:extLst>
          </p:cNvPr>
          <p:cNvSpPr/>
          <p:nvPr/>
        </p:nvSpPr>
        <p:spPr>
          <a:xfrm>
            <a:off x="253768" y="274948"/>
            <a:ext cx="1767979" cy="543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i="1" dirty="0">
                <a:solidFill>
                  <a:schemeClr val="bg2"/>
                </a:solidFill>
              </a:rPr>
              <a:t>対象と目的</a:t>
            </a:r>
          </a:p>
        </p:txBody>
      </p:sp>
    </p:spTree>
    <p:extLst>
      <p:ext uri="{BB962C8B-B14F-4D97-AF65-F5344CB8AC3E}">
        <p14:creationId xmlns:p14="http://schemas.microsoft.com/office/powerpoint/2010/main" val="6004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5429E0-D359-4797-BD8A-C9B26D99D9E7}"/>
              </a:ext>
            </a:extLst>
          </p:cNvPr>
          <p:cNvGrpSpPr/>
          <p:nvPr/>
        </p:nvGrpSpPr>
        <p:grpSpPr>
          <a:xfrm>
            <a:off x="491879" y="3488387"/>
            <a:ext cx="5180676" cy="3239133"/>
            <a:chOff x="477174" y="3362140"/>
            <a:chExt cx="5180676" cy="323913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E29C57A-D1FA-4C3C-A9B3-D23B343CF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74" y="3362141"/>
              <a:ext cx="2315011" cy="3239132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2255BF3-FEB0-484D-B1F1-B76ED53F1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193" y="4981707"/>
              <a:ext cx="2673657" cy="15976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393815A-027C-48AA-AD67-149A04746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193" y="3362140"/>
              <a:ext cx="2580380" cy="1495609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A1FC71DA-397C-4F1F-B7E7-6B8C7FA99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0" r="6224" b="12611"/>
          <a:stretch/>
        </p:blipFill>
        <p:spPr>
          <a:xfrm>
            <a:off x="5744023" y="1016187"/>
            <a:ext cx="3303968" cy="433090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2DC0FE-A1BD-4C6E-AD9E-15C4F908BD5E}"/>
              </a:ext>
            </a:extLst>
          </p:cNvPr>
          <p:cNvSpPr txBox="1"/>
          <p:nvPr/>
        </p:nvSpPr>
        <p:spPr>
          <a:xfrm>
            <a:off x="744678" y="204597"/>
            <a:ext cx="878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atin typeface="+mj-ea"/>
                <a:ea typeface="+mj-ea"/>
              </a:rPr>
              <a:t>地元で活動する</a:t>
            </a:r>
            <a:r>
              <a:rPr kumimoji="1" lang="en-US" altLang="ja-JP" sz="3600" b="1" dirty="0">
                <a:latin typeface="+mj-ea"/>
                <a:ea typeface="+mj-ea"/>
              </a:rPr>
              <a:t>『</a:t>
            </a:r>
            <a:r>
              <a:rPr kumimoji="1" lang="ja-JP" altLang="en-US" sz="3600" b="1" dirty="0">
                <a:latin typeface="+mj-ea"/>
                <a:ea typeface="+mj-ea"/>
              </a:rPr>
              <a:t>こつな夜かふぇ</a:t>
            </a:r>
            <a:r>
              <a:rPr kumimoji="1" lang="en-US" altLang="ja-JP" sz="3600" b="1" dirty="0">
                <a:latin typeface="+mj-ea"/>
                <a:ea typeface="+mj-ea"/>
              </a:rPr>
              <a:t>』</a:t>
            </a:r>
            <a:r>
              <a:rPr kumimoji="1" lang="ja-JP" altLang="en-US" sz="3600" b="1" dirty="0">
                <a:latin typeface="+mj-ea"/>
                <a:ea typeface="+mj-ea"/>
              </a:rPr>
              <a:t>を支援</a:t>
            </a:r>
            <a:endParaRPr kumimoji="1" lang="ja-JP" altLang="en-US" sz="5400" b="1" dirty="0">
              <a:latin typeface="+mj-ea"/>
              <a:ea typeface="+mj-ea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A8A5B66-B751-4684-8D2B-B543C1B33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5427676"/>
            <a:ext cx="1838295" cy="12998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BEE999B-96CB-465C-B45E-43ACDCBAF7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-6290" r="11696"/>
          <a:stretch/>
        </p:blipFill>
        <p:spPr>
          <a:xfrm>
            <a:off x="491879" y="878316"/>
            <a:ext cx="5087399" cy="250856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8B822D6-CA4F-4AAE-8AFF-DA656989DC7E}"/>
              </a:ext>
            </a:extLst>
          </p:cNvPr>
          <p:cNvSpPr/>
          <p:nvPr/>
        </p:nvSpPr>
        <p:spPr>
          <a:xfrm>
            <a:off x="220212" y="280457"/>
            <a:ext cx="920691" cy="543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i="1" dirty="0">
                <a:solidFill>
                  <a:schemeClr val="bg2"/>
                </a:solidFill>
              </a:rPr>
              <a:t>内容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E9D53B-F9DE-447E-A8FE-6E407B988F6C}"/>
              </a:ext>
            </a:extLst>
          </p:cNvPr>
          <p:cNvSpPr txBox="1"/>
          <p:nvPr/>
        </p:nvSpPr>
        <p:spPr>
          <a:xfrm>
            <a:off x="6531429" y="6265855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2"/>
                </a:solidFill>
                <a:latin typeface="HGP平成明朝体W9" panose="02020A00000000000000" pitchFamily="18" charset="-128"/>
                <a:ea typeface="HGP平成明朝体W9" panose="02020A00000000000000" pitchFamily="18" charset="-128"/>
              </a:rPr>
              <a:t>ダイヤル１８９</a:t>
            </a:r>
          </a:p>
        </p:txBody>
      </p:sp>
    </p:spTree>
    <p:extLst>
      <p:ext uri="{BB962C8B-B14F-4D97-AF65-F5344CB8AC3E}">
        <p14:creationId xmlns:p14="http://schemas.microsoft.com/office/powerpoint/2010/main" val="37046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C2C686-63A8-4B8C-9F34-4B5149A73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37" y="3991763"/>
            <a:ext cx="4337096" cy="25052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B59CF59-D709-4818-AED6-BC9838CD8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7" y="1274879"/>
            <a:ext cx="4337095" cy="24872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2E770C9-61F7-44B0-886F-54DE3EFDF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4879"/>
            <a:ext cx="4342852" cy="250523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19A8E3-EEE4-422A-850A-FFCE858E5373}"/>
              </a:ext>
            </a:extLst>
          </p:cNvPr>
          <p:cNvSpPr txBox="1"/>
          <p:nvPr/>
        </p:nvSpPr>
        <p:spPr>
          <a:xfrm>
            <a:off x="118467" y="199558"/>
            <a:ext cx="878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atin typeface="+mj-ea"/>
                <a:ea typeface="+mj-ea"/>
              </a:rPr>
              <a:t>子ども食堂のクリスマス会を開催</a:t>
            </a:r>
            <a:endParaRPr kumimoji="1" lang="ja-JP" altLang="en-US" sz="5400" b="1" dirty="0"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866F19F-BC90-4B06-97B1-EF81EB3210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7" y="3991763"/>
            <a:ext cx="4337095" cy="2487268"/>
          </a:xfrm>
          <a:prstGeom prst="rect">
            <a:avLst/>
          </a:prstGeom>
        </p:spPr>
      </p:pic>
      <p:pic>
        <p:nvPicPr>
          <p:cNvPr id="15" name="Picture 2" descr="「クリスマス」の画像検索結果">
            <a:hlinkClick r:id="rId6"/>
            <a:extLst>
              <a:ext uri="{FF2B5EF4-FFF2-40B4-BE49-F238E27FC236}">
                <a16:creationId xmlns:a16="http://schemas.microsoft.com/office/drawing/2014/main" id="{DC8BFCDB-3999-4F69-9967-E7D1E5FFF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20" y="199558"/>
            <a:ext cx="1136974" cy="8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2F3AA-22DC-4F7E-94A0-A6261C01B78F}"/>
              </a:ext>
            </a:extLst>
          </p:cNvPr>
          <p:cNvSpPr/>
          <p:nvPr/>
        </p:nvSpPr>
        <p:spPr>
          <a:xfrm>
            <a:off x="240762" y="251181"/>
            <a:ext cx="920691" cy="543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i="1" dirty="0">
                <a:solidFill>
                  <a:schemeClr val="bg2"/>
                </a:solidFill>
              </a:rPr>
              <a:t>内容</a:t>
            </a:r>
          </a:p>
        </p:txBody>
      </p:sp>
    </p:spTree>
    <p:extLst>
      <p:ext uri="{BB962C8B-B14F-4D97-AF65-F5344CB8AC3E}">
        <p14:creationId xmlns:p14="http://schemas.microsoft.com/office/powerpoint/2010/main" val="2732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6A8C2E6-612E-4E52-BED5-64A98E9F210B}"/>
              </a:ext>
            </a:extLst>
          </p:cNvPr>
          <p:cNvGrpSpPr/>
          <p:nvPr/>
        </p:nvGrpSpPr>
        <p:grpSpPr>
          <a:xfrm>
            <a:off x="50701" y="4870360"/>
            <a:ext cx="4593330" cy="1928739"/>
            <a:chOff x="50701" y="4870360"/>
            <a:chExt cx="4593330" cy="1928739"/>
          </a:xfrm>
        </p:grpSpPr>
        <p:pic>
          <p:nvPicPr>
            <p:cNvPr id="1032" name="Picture 8" descr="社会福祉法人はる【トップページ】">
              <a:hlinkClick r:id="rId3"/>
              <a:extLst>
                <a:ext uri="{FF2B5EF4-FFF2-40B4-BE49-F238E27FC236}">
                  <a16:creationId xmlns:a16="http://schemas.microsoft.com/office/drawing/2014/main" id="{274C690F-7006-4839-BF78-EC5017AEA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1" y="4870360"/>
              <a:ext cx="2347736" cy="15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パイ焼き窯写真">
              <a:extLst>
                <a:ext uri="{FF2B5EF4-FFF2-40B4-BE49-F238E27FC236}">
                  <a16:creationId xmlns:a16="http://schemas.microsoft.com/office/drawing/2014/main" id="{3B474156-5E67-4D78-8216-D16662B7C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437" y="4893067"/>
              <a:ext cx="2245594" cy="151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4028A05-953E-411E-9777-55A5A928EEBC}"/>
                </a:ext>
              </a:extLst>
            </p:cNvPr>
            <p:cNvSpPr txBox="1"/>
            <p:nvPr/>
          </p:nvSpPr>
          <p:spPr>
            <a:xfrm>
              <a:off x="614688" y="6429767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社会福祉法人はるパイ焼き窯</a:t>
              </a:r>
              <a:endParaRPr kumimoji="1" lang="en-US" altLang="ja-JP" b="1" dirty="0"/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F2DF87BE-184C-4388-A44B-EAEC60F7E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82" y="3600368"/>
            <a:ext cx="2032911" cy="24090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C4ADC95-0AE2-4F9F-874A-31D82B2320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3" y="3600368"/>
            <a:ext cx="1999392" cy="24323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3CFF630-A7FF-4F7D-A147-743C16347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3" y="1531496"/>
            <a:ext cx="2668278" cy="223085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5D3B7E4-F76D-40F7-814A-2EB698685643}"/>
              </a:ext>
            </a:extLst>
          </p:cNvPr>
          <p:cNvGrpSpPr/>
          <p:nvPr/>
        </p:nvGrpSpPr>
        <p:grpSpPr>
          <a:xfrm>
            <a:off x="4310607" y="1456806"/>
            <a:ext cx="4663170" cy="1954547"/>
            <a:chOff x="4310607" y="1456806"/>
            <a:chExt cx="4663170" cy="1954547"/>
          </a:xfrm>
        </p:grpSpPr>
        <p:pic>
          <p:nvPicPr>
            <p:cNvPr id="1026" name="Picture 2" descr="NPO法人ウィーキャン世田谷（東京） - 障害者の就労支援・障害者雇用・パソコン教室">
              <a:hlinkClick r:id="rId9"/>
              <a:extLst>
                <a:ext uri="{FF2B5EF4-FFF2-40B4-BE49-F238E27FC236}">
                  <a16:creationId xmlns:a16="http://schemas.microsoft.com/office/drawing/2014/main" id="{2532AFC5-3961-4865-B41C-EBBAAC8DB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607" y="1866816"/>
              <a:ext cx="2347736" cy="153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東京・用賀 ウィーキャンPCプラザ パソコン教室見学・体験コーナー">
              <a:hlinkClick r:id="rId11"/>
              <a:extLst>
                <a:ext uri="{FF2B5EF4-FFF2-40B4-BE49-F238E27FC236}">
                  <a16:creationId xmlns:a16="http://schemas.microsoft.com/office/drawing/2014/main" id="{6B058B7D-4A21-4BA2-A6E2-2635C5E30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042" y="1874652"/>
              <a:ext cx="2347735" cy="153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ACBBA07C-DE9B-4F4E-948F-DD3193639470}"/>
                </a:ext>
              </a:extLst>
            </p:cNvPr>
            <p:cNvSpPr txBox="1"/>
            <p:nvPr/>
          </p:nvSpPr>
          <p:spPr>
            <a:xfrm>
              <a:off x="4562607" y="1456806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/>
                <a:t>特定非営利活動法人ウィーキャン世田谷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604A08-B92A-4754-99ED-B1C56FEC7417}"/>
              </a:ext>
            </a:extLst>
          </p:cNvPr>
          <p:cNvSpPr txBox="1"/>
          <p:nvPr/>
        </p:nvSpPr>
        <p:spPr>
          <a:xfrm>
            <a:off x="1320394" y="189152"/>
            <a:ext cx="765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atin typeface="+mj-ea"/>
                <a:ea typeface="+mj-ea"/>
              </a:rPr>
              <a:t>ハイブリッド型社会奉仕の輪</a:t>
            </a:r>
            <a:endParaRPr kumimoji="1" lang="ja-JP" altLang="en-US" sz="5400" b="1" dirty="0"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6233C9-C52E-41CB-8C37-3A76BA8E378E}"/>
              </a:ext>
            </a:extLst>
          </p:cNvPr>
          <p:cNvSpPr txBox="1"/>
          <p:nvPr/>
        </p:nvSpPr>
        <p:spPr>
          <a:xfrm>
            <a:off x="129695" y="858136"/>
            <a:ext cx="9691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3200" b="1" i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障がい者就労施設が子ども食堂支援の輪に参画</a:t>
            </a:r>
            <a:endParaRPr lang="en-US" altLang="ja-JP" sz="3200" kern="100" dirty="0">
              <a:solidFill>
                <a:srgbClr val="FFFF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5AFF7C-D512-4643-B166-C292B35BCAD7}"/>
              </a:ext>
            </a:extLst>
          </p:cNvPr>
          <p:cNvSpPr txBox="1"/>
          <p:nvPr/>
        </p:nvSpPr>
        <p:spPr>
          <a:xfrm>
            <a:off x="5082476" y="6145450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i="1" dirty="0">
                <a:solidFill>
                  <a:srgbClr val="FFFF00"/>
                </a:solidFill>
                <a:latin typeface="+mj-ea"/>
                <a:ea typeface="+mj-ea"/>
              </a:rPr>
              <a:t>チラシ各</a:t>
            </a:r>
            <a:r>
              <a:rPr kumimoji="1" lang="en-US" altLang="ja-JP" sz="2800" b="1" i="1" dirty="0">
                <a:solidFill>
                  <a:srgbClr val="FFFF00"/>
                </a:solidFill>
                <a:latin typeface="+mj-ea"/>
                <a:ea typeface="+mj-ea"/>
              </a:rPr>
              <a:t>2,000</a:t>
            </a:r>
            <a:r>
              <a:rPr kumimoji="1" lang="ja-JP" altLang="en-US" sz="2800" b="1" i="1" dirty="0">
                <a:solidFill>
                  <a:srgbClr val="FFFF00"/>
                </a:solidFill>
                <a:latin typeface="+mj-ea"/>
                <a:ea typeface="+mj-ea"/>
              </a:rPr>
              <a:t>枚を印刷</a:t>
            </a:r>
            <a:endParaRPr kumimoji="1" lang="en-US" altLang="ja-JP" sz="2800" b="1" i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6A5529-8929-4F3A-8190-E2FC5A535CB9}"/>
              </a:ext>
            </a:extLst>
          </p:cNvPr>
          <p:cNvSpPr txBox="1"/>
          <p:nvPr/>
        </p:nvSpPr>
        <p:spPr>
          <a:xfrm>
            <a:off x="647336" y="3838901"/>
            <a:ext cx="3915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i="1" dirty="0">
                <a:solidFill>
                  <a:srgbClr val="FFFF00"/>
                </a:solidFill>
                <a:latin typeface="+mj-ea"/>
                <a:ea typeface="+mj-ea"/>
              </a:rPr>
              <a:t>クリスマスギフトの</a:t>
            </a:r>
            <a:endParaRPr kumimoji="1" lang="en-US" altLang="ja-JP" sz="2800" b="1" i="1" dirty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kumimoji="1" lang="ja-JP" altLang="en-US" sz="2800" b="1" i="1" dirty="0">
                <a:solidFill>
                  <a:srgbClr val="FFFF00"/>
                </a:solidFill>
                <a:latin typeface="+mj-ea"/>
                <a:ea typeface="+mj-ea"/>
              </a:rPr>
              <a:t>クッキー詰合せを製造</a:t>
            </a:r>
            <a:endParaRPr kumimoji="1" lang="en-US" altLang="ja-JP" sz="2800" b="1" i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88B08E0-D85E-4872-B065-24E886CF7F7B}"/>
              </a:ext>
            </a:extLst>
          </p:cNvPr>
          <p:cNvSpPr/>
          <p:nvPr/>
        </p:nvSpPr>
        <p:spPr>
          <a:xfrm>
            <a:off x="270546" y="292345"/>
            <a:ext cx="1767979" cy="543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i="1" dirty="0">
                <a:solidFill>
                  <a:schemeClr val="bg2"/>
                </a:solidFill>
              </a:rPr>
              <a:t>工夫して点</a:t>
            </a:r>
          </a:p>
        </p:txBody>
      </p:sp>
    </p:spTree>
    <p:extLst>
      <p:ext uri="{BB962C8B-B14F-4D97-AF65-F5344CB8AC3E}">
        <p14:creationId xmlns:p14="http://schemas.microsoft.com/office/powerpoint/2010/main" val="11044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46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96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96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96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2D90A53-8C76-4485-AC95-B10B1CF9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4308689"/>
            <a:ext cx="2220685" cy="23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BCD120-4A0D-4B94-A4A6-4337DFCDB563}"/>
              </a:ext>
            </a:extLst>
          </p:cNvPr>
          <p:cNvSpPr txBox="1"/>
          <p:nvPr/>
        </p:nvSpPr>
        <p:spPr>
          <a:xfrm>
            <a:off x="179614" y="177445"/>
            <a:ext cx="878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atin typeface="+mj-ea"/>
                <a:ea typeface="+mj-ea"/>
              </a:rPr>
              <a:t>効果と今後の展開</a:t>
            </a:r>
            <a:endParaRPr kumimoji="1" lang="ja-JP" altLang="en-US" sz="5400" b="1" dirty="0"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C10F59-117E-4DBF-9647-39B371E6792B}"/>
              </a:ext>
            </a:extLst>
          </p:cNvPr>
          <p:cNvSpPr txBox="1"/>
          <p:nvPr/>
        </p:nvSpPr>
        <p:spPr>
          <a:xfrm>
            <a:off x="316720" y="1953583"/>
            <a:ext cx="81823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■　継続アクティビティーとして定着</a:t>
            </a:r>
            <a:endParaRPr lang="en-US" altLang="ja-JP" sz="2800" b="1" kern="100" dirty="0">
              <a:solidFill>
                <a:srgbClr val="FFFF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en-US" altLang="ja-JP" sz="28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PR</a:t>
            </a:r>
            <a:r>
              <a:rPr lang="ja-JP" altLang="en-US" sz="28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チラシの作成</a:t>
            </a:r>
            <a:endParaRPr lang="en-US" altLang="ja-JP" sz="2800" b="1" kern="100" dirty="0">
              <a:solidFill>
                <a:srgbClr val="FFFF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クリスマス会の開催とクリスマスギフト提供</a:t>
            </a:r>
            <a:endParaRPr lang="en-US" altLang="ja-JP" sz="2800" b="1" kern="100" dirty="0">
              <a:solidFill>
                <a:srgbClr val="FFFF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D6BF23-3764-4DB3-B780-444B67E32B9D}"/>
              </a:ext>
            </a:extLst>
          </p:cNvPr>
          <p:cNvSpPr txBox="1"/>
          <p:nvPr/>
        </p:nvSpPr>
        <p:spPr>
          <a:xfrm>
            <a:off x="316720" y="3427915"/>
            <a:ext cx="80941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■　ハイブリッド型社会奉仕モデルの他クラブへの</a:t>
            </a:r>
            <a:endParaRPr lang="en-US" altLang="ja-JP" sz="2800" b="1" kern="100" dirty="0">
              <a:solidFill>
                <a:srgbClr val="FFFF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　　 啓蒙活動</a:t>
            </a:r>
            <a:endParaRPr lang="en-US" altLang="ja-JP" sz="2800" b="1" kern="100" dirty="0">
              <a:solidFill>
                <a:srgbClr val="FFFF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1A4185-1C9F-427D-BA2E-6FA6DDE1BFA0}"/>
              </a:ext>
            </a:extLst>
          </p:cNvPr>
          <p:cNvSpPr txBox="1"/>
          <p:nvPr/>
        </p:nvSpPr>
        <p:spPr>
          <a:xfrm>
            <a:off x="316720" y="4560695"/>
            <a:ext cx="86476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8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■　</a:t>
            </a:r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大学生ボランティア参加による</a:t>
            </a:r>
            <a:endParaRPr lang="en-US" altLang="ja-JP" sz="2800" b="1" kern="100" dirty="0">
              <a:solidFill>
                <a:srgbClr val="FFFF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28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　　 </a:t>
            </a:r>
            <a:r>
              <a:rPr lang="en-US" altLang="ja-JP" sz="28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『</a:t>
            </a:r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子ども食堂学習塾</a:t>
            </a:r>
            <a:r>
              <a:rPr lang="en-US" altLang="ja-JP" sz="28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』</a:t>
            </a:r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の開設</a:t>
            </a:r>
            <a:r>
              <a:rPr lang="ja-JP" altLang="en-US" sz="2800" b="1" kern="100" dirty="0">
                <a:solidFill>
                  <a:srgbClr val="FFFF00"/>
                </a:solidFill>
                <a:latin typeface="+mj-ea"/>
                <a:ea typeface="+mj-ea"/>
                <a:cs typeface="Times New Roman" panose="02020603050405020304" pitchFamily="18" charset="0"/>
              </a:rPr>
              <a:t>を模索</a:t>
            </a:r>
            <a:endParaRPr lang="en-US" altLang="ja-JP" sz="2800" b="1" kern="100" dirty="0">
              <a:solidFill>
                <a:srgbClr val="FFFF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11554C-DAE5-4C78-985A-E6CF336BF7E4}"/>
              </a:ext>
            </a:extLst>
          </p:cNvPr>
          <p:cNvSpPr txBox="1"/>
          <p:nvPr/>
        </p:nvSpPr>
        <p:spPr>
          <a:xfrm>
            <a:off x="316720" y="1151423"/>
            <a:ext cx="8182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■　チラシ</a:t>
            </a:r>
            <a:r>
              <a:rPr lang="en-US" altLang="ja-JP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PR</a:t>
            </a:r>
            <a:r>
              <a:rPr lang="ja-JP" altLang="en-US" sz="2800" b="1" kern="100" dirty="0">
                <a:solidFill>
                  <a:srgbClr val="FFFF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活動によるお弁当希望者が倍増</a:t>
            </a:r>
            <a:endParaRPr lang="en-US" altLang="ja-JP" sz="2800" b="1" kern="100" dirty="0">
              <a:solidFill>
                <a:srgbClr val="FFFF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13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TM03457452[[fn=天空]]</Template>
  <TotalTime>418</TotalTime>
  <Words>235</Words>
  <Application>Microsoft Office PowerPoint</Application>
  <PresentationFormat>画面に合わせる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HGP平成明朝体W9</vt:lpstr>
      <vt:lpstr>ＭＳ Ｐゴシック</vt:lpstr>
      <vt:lpstr>游ゴシック</vt:lpstr>
      <vt:lpstr>Arial</vt:lpstr>
      <vt:lpstr>Calibri</vt:lpstr>
      <vt:lpstr>Calibri Light</vt:lpstr>
      <vt:lpstr>Century</vt:lpstr>
      <vt:lpstr>Wingdings</vt:lpstr>
      <vt:lpstr>天空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久雄 馬場</dc:creator>
  <cp:lastModifiedBy>久雄 馬場</cp:lastModifiedBy>
  <cp:revision>55</cp:revision>
  <cp:lastPrinted>2021-01-25T08:58:50Z</cp:lastPrinted>
  <dcterms:created xsi:type="dcterms:W3CDTF">2021-01-19T04:27:31Z</dcterms:created>
  <dcterms:modified xsi:type="dcterms:W3CDTF">2021-02-21T08:18:54Z</dcterms:modified>
</cp:coreProperties>
</file>